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6.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6" r:id="rId2"/>
    <p:sldMasterId id="2147483658" r:id="rId3"/>
    <p:sldMasterId id="2147483669" r:id="rId4"/>
    <p:sldMasterId id="2147483699" r:id="rId5"/>
    <p:sldMasterId id="2147483702" r:id="rId6"/>
    <p:sldMasterId id="2147483718" r:id="rId7"/>
  </p:sldMasterIdLst>
  <p:notesMasterIdLst>
    <p:notesMasterId r:id="rId67"/>
  </p:notesMasterIdLst>
  <p:handoutMasterIdLst>
    <p:handoutMasterId r:id="rId68"/>
  </p:handoutMasterIdLst>
  <p:sldIdLst>
    <p:sldId id="268" r:id="rId8"/>
    <p:sldId id="341" r:id="rId9"/>
    <p:sldId id="391" r:id="rId10"/>
    <p:sldId id="394" r:id="rId11"/>
    <p:sldId id="288" r:id="rId12"/>
    <p:sldId id="329" r:id="rId13"/>
    <p:sldId id="365" r:id="rId14"/>
    <p:sldId id="366" r:id="rId15"/>
    <p:sldId id="367" r:id="rId16"/>
    <p:sldId id="331" r:id="rId17"/>
    <p:sldId id="332" r:id="rId18"/>
    <p:sldId id="333" r:id="rId19"/>
    <p:sldId id="337" r:id="rId20"/>
    <p:sldId id="344" r:id="rId21"/>
    <p:sldId id="395" r:id="rId22"/>
    <p:sldId id="364" r:id="rId23"/>
    <p:sldId id="324" r:id="rId24"/>
    <p:sldId id="326" r:id="rId25"/>
    <p:sldId id="313" r:id="rId26"/>
    <p:sldId id="327" r:id="rId27"/>
    <p:sldId id="362" r:id="rId28"/>
    <p:sldId id="354" r:id="rId29"/>
    <p:sldId id="363" r:id="rId30"/>
    <p:sldId id="315" r:id="rId31"/>
    <p:sldId id="407" r:id="rId32"/>
    <p:sldId id="387" r:id="rId33"/>
    <p:sldId id="316" r:id="rId34"/>
    <p:sldId id="373" r:id="rId35"/>
    <p:sldId id="374" r:id="rId36"/>
    <p:sldId id="376" r:id="rId37"/>
    <p:sldId id="378" r:id="rId38"/>
    <p:sldId id="384" r:id="rId39"/>
    <p:sldId id="368" r:id="rId40"/>
    <p:sldId id="377" r:id="rId41"/>
    <p:sldId id="385" r:id="rId42"/>
    <p:sldId id="350" r:id="rId43"/>
    <p:sldId id="383" r:id="rId44"/>
    <p:sldId id="357" r:id="rId45"/>
    <p:sldId id="379" r:id="rId46"/>
    <p:sldId id="386" r:id="rId47"/>
    <p:sldId id="369" r:id="rId48"/>
    <p:sldId id="359" r:id="rId49"/>
    <p:sldId id="375" r:id="rId50"/>
    <p:sldId id="388" r:id="rId51"/>
    <p:sldId id="396" r:id="rId52"/>
    <p:sldId id="370" r:id="rId53"/>
    <p:sldId id="321" r:id="rId54"/>
    <p:sldId id="408" r:id="rId55"/>
    <p:sldId id="282" r:id="rId56"/>
    <p:sldId id="397" r:id="rId57"/>
    <p:sldId id="405" r:id="rId58"/>
    <p:sldId id="403" r:id="rId59"/>
    <p:sldId id="339" r:id="rId60"/>
    <p:sldId id="398" r:id="rId61"/>
    <p:sldId id="406" r:id="rId62"/>
    <p:sldId id="402" r:id="rId63"/>
    <p:sldId id="399" r:id="rId64"/>
    <p:sldId id="400" r:id="rId65"/>
    <p:sldId id="401" r:id="rId6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8C01B"/>
    <a:srgbClr val="072249"/>
    <a:srgbClr val="F8D715"/>
    <a:srgbClr val="112C38"/>
    <a:srgbClr val="1B2D4D"/>
    <a:srgbClr val="00274C"/>
    <a:srgbClr val="173B75"/>
    <a:srgbClr val="0025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335" autoAdjust="0"/>
  </p:normalViewPr>
  <p:slideViewPr>
    <p:cSldViewPr snapToGrid="0" snapToObjects="1">
      <p:cViewPr varScale="1">
        <p:scale>
          <a:sx n="167" d="100"/>
          <a:sy n="167" d="100"/>
        </p:scale>
        <p:origin x="-768" y="-112"/>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p:cViewPr varScale="1">
        <p:scale>
          <a:sx n="99" d="100"/>
          <a:sy n="99" d="100"/>
        </p:scale>
        <p:origin x="349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interSettings" Target="printerSettings/printerSettings1.bin"/><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73" Type="http://schemas.openxmlformats.org/officeDocument/2006/relationships/tableStyles" Target="tableStyles.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6B40EE30-729A-4BF8-B5E4-42336A7BF693}" type="datetimeFigureOut">
              <a:rPr lang="en-US" altLang="en-US"/>
              <a:pPr/>
              <a:t>11/2/14</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7B3386C-CF63-4168-9A35-D0494BF55640}" type="slidenum">
              <a:rPr lang="en-US" altLang="en-US"/>
              <a:pPr/>
              <a:t>‹#›</a:t>
            </a:fld>
            <a:endParaRPr lang="en-US" altLang="en-US"/>
          </a:p>
        </p:txBody>
      </p:sp>
    </p:spTree>
    <p:extLst>
      <p:ext uri="{BB962C8B-B14F-4D97-AF65-F5344CB8AC3E}">
        <p14:creationId xmlns:p14="http://schemas.microsoft.com/office/powerpoint/2010/main" val="26602444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4837FA44-6650-40F9-8130-FF44294A31FB}" type="datetimeFigureOut">
              <a:rPr lang="en-US" altLang="en-US"/>
              <a:pPr/>
              <a:t>11/2/14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7C806C77-020F-4E6C-B136-86B9B645F043}" type="slidenum">
              <a:rPr lang="en-US" altLang="en-US"/>
              <a:pPr/>
              <a:t>‹#›</a:t>
            </a:fld>
            <a:endParaRPr lang="en-US" altLang="en-US"/>
          </a:p>
        </p:txBody>
      </p:sp>
    </p:spTree>
    <p:extLst>
      <p:ext uri="{BB962C8B-B14F-4D97-AF65-F5344CB8AC3E}">
        <p14:creationId xmlns:p14="http://schemas.microsoft.com/office/powerpoint/2010/main" val="1048665306"/>
      </p:ext>
    </p:extLst>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MS PGothic" panose="020B0600070205080204" pitchFamily="34" charset="-128"/>
        <a:cs typeface="+mn-cs"/>
      </a:defRPr>
    </a:lvl1pPr>
    <a:lvl2pPr marL="457200" algn="l" defTabSz="457200" rtl="0" fontAlgn="base">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fontAlgn="base">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fontAlgn="base">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fontAlgn="base">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On Tuesday</a:t>
            </a:r>
            <a:r>
              <a:rPr lang="en-US" baseline="0" dirty="0" smtClean="0"/>
              <a:t> at </a:t>
            </a:r>
            <a:r>
              <a:rPr lang="en-US" baseline="0" dirty="0" err="1" smtClean="0"/>
              <a:t>SenSys</a:t>
            </a:r>
            <a:r>
              <a:rPr lang="en-US" baseline="0" dirty="0" smtClean="0"/>
              <a:t> we heard from </a:t>
            </a:r>
            <a:r>
              <a:rPr lang="en-US" baseline="0" dirty="0" err="1" smtClean="0"/>
              <a:t>Thyaga</a:t>
            </a:r>
            <a:r>
              <a:rPr lang="en-US" baseline="0" dirty="0" smtClean="0"/>
              <a:t> </a:t>
            </a:r>
            <a:r>
              <a:rPr lang="en-US" baseline="0" dirty="0" err="1" smtClean="0"/>
              <a:t>Nandagopal</a:t>
            </a:r>
            <a:r>
              <a:rPr lang="en-US" baseline="0" dirty="0" smtClean="0"/>
              <a:t> saying that NSF wants energy-harvesting continuous sensors. The Building Technologies Office agrees and calls for new approaches to low power building sensing systems</a:t>
            </a:r>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2</a:t>
            </a:fld>
            <a:endParaRPr lang="en-US" altLang="en-US"/>
          </a:p>
        </p:txBody>
      </p:sp>
    </p:spTree>
    <p:extLst>
      <p:ext uri="{BB962C8B-B14F-4D97-AF65-F5344CB8AC3E}">
        <p14:creationId xmlns:p14="http://schemas.microsoft.com/office/powerpoint/2010/main" val="2480211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11</a:t>
            </a:fld>
            <a:endParaRPr lang="en-US" altLang="en-US"/>
          </a:p>
        </p:txBody>
      </p:sp>
    </p:spTree>
    <p:extLst>
      <p:ext uri="{BB962C8B-B14F-4D97-AF65-F5344CB8AC3E}">
        <p14:creationId xmlns:p14="http://schemas.microsoft.com/office/powerpoint/2010/main" val="535334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12</a:t>
            </a:fld>
            <a:endParaRPr lang="en-US" altLang="en-US"/>
          </a:p>
        </p:txBody>
      </p:sp>
    </p:spTree>
    <p:extLst>
      <p:ext uri="{BB962C8B-B14F-4D97-AF65-F5344CB8AC3E}">
        <p14:creationId xmlns:p14="http://schemas.microsoft.com/office/powerpoint/2010/main" val="535334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means</a:t>
            </a:r>
            <a:r>
              <a:rPr lang="en-US" baseline="0" dirty="0" smtClean="0"/>
              <a:t> that an always-on receiver can receive these radio transmissions and use them to determine the temperature differential</a:t>
            </a:r>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13</a:t>
            </a:fld>
            <a:endParaRPr lang="en-US" altLang="en-US"/>
          </a:p>
        </p:txBody>
      </p:sp>
    </p:spTree>
    <p:extLst>
      <p:ext uri="{BB962C8B-B14F-4D97-AF65-F5344CB8AC3E}">
        <p14:creationId xmlns:p14="http://schemas.microsoft.com/office/powerpoint/2010/main" val="2507110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smtClean="0"/>
              <a:t>~Vintage~</a:t>
            </a:r>
            <a:endParaRPr lang="en-US" i="1"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14</a:t>
            </a:fld>
            <a:endParaRPr lang="en-US" altLang="en-US"/>
          </a:p>
        </p:txBody>
      </p:sp>
    </p:spTree>
    <p:extLst>
      <p:ext uri="{BB962C8B-B14F-4D97-AF65-F5344CB8AC3E}">
        <p14:creationId xmlns:p14="http://schemas.microsoft.com/office/powerpoint/2010/main" val="535334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do this by using</a:t>
            </a:r>
            <a:r>
              <a:rPr lang="en-US" baseline="0" dirty="0" smtClean="0"/>
              <a:t> a new system architecture for water metering devices.</a:t>
            </a:r>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15</a:t>
            </a:fld>
            <a:endParaRPr lang="en-US" altLang="en-US"/>
          </a:p>
        </p:txBody>
      </p:sp>
    </p:spTree>
    <p:extLst>
      <p:ext uri="{BB962C8B-B14F-4D97-AF65-F5344CB8AC3E}">
        <p14:creationId xmlns:p14="http://schemas.microsoft.com/office/powerpoint/2010/main" val="535334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16</a:t>
            </a:fld>
            <a:endParaRPr lang="en-US" altLang="en-US"/>
          </a:p>
        </p:txBody>
      </p:sp>
    </p:spTree>
    <p:extLst>
      <p:ext uri="{BB962C8B-B14F-4D97-AF65-F5344CB8AC3E}">
        <p14:creationId xmlns:p14="http://schemas.microsoft.com/office/powerpoint/2010/main" val="535334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These</a:t>
            </a:r>
            <a:r>
              <a:rPr lang="en-US" baseline="0" dirty="0" smtClean="0"/>
              <a:t> systems are very attractive because they simply clip (or wire) on to a pipe in order to measure water use. Both of these use microphones in order to determine when water is actually running and augment that information with temperature sensors.</a:t>
            </a:r>
          </a:p>
          <a:p>
            <a:endParaRPr lang="en-US" baseline="0" dirty="0" smtClean="0"/>
          </a:p>
          <a:p>
            <a:r>
              <a:rPr lang="en-US" baseline="0" dirty="0" smtClean="0"/>
              <a:t>The downside here is battery life. The test deployment of Upstream was severely limited by battery life and nodes could only be deployed for 4-7 days without attention.</a:t>
            </a:r>
          </a:p>
          <a:p>
            <a:endParaRPr lang="en-US" baseline="0" dirty="0" smtClean="0"/>
          </a:p>
          <a:p>
            <a:r>
              <a:rPr lang="en-US" baseline="0" dirty="0" smtClean="0"/>
              <a:t>There are also problems with these devices of limited communications. </a:t>
            </a:r>
            <a:r>
              <a:rPr lang="en-US" baseline="0" dirty="0" err="1" smtClean="0"/>
              <a:t>Sprav</a:t>
            </a:r>
            <a:r>
              <a:rPr lang="en-US" baseline="0" dirty="0" smtClean="0"/>
              <a:t> attempts to communicate data, but uses Bluetooth to talk to Smartphones. This just doesn’t seem like a great choice to me. I know people take their phones into the bathroom, but into the shower is really one step too far for me…</a:t>
            </a:r>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18</a:t>
            </a:fld>
            <a:endParaRPr lang="en-US" altLang="en-US"/>
          </a:p>
        </p:txBody>
      </p:sp>
    </p:spTree>
    <p:extLst>
      <p:ext uri="{BB962C8B-B14F-4D97-AF65-F5344CB8AC3E}">
        <p14:creationId xmlns:p14="http://schemas.microsoft.com/office/powerpoint/2010/main" val="1324741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21</a:t>
            </a:fld>
            <a:endParaRPr lang="en-US" altLang="en-US"/>
          </a:p>
        </p:txBody>
      </p:sp>
    </p:spTree>
    <p:extLst>
      <p:ext uri="{BB962C8B-B14F-4D97-AF65-F5344CB8AC3E}">
        <p14:creationId xmlns:p14="http://schemas.microsoft.com/office/powerpoint/2010/main" val="2480211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22</a:t>
            </a:fld>
            <a:endParaRPr lang="en-US" altLang="en-US"/>
          </a:p>
        </p:txBody>
      </p:sp>
    </p:spTree>
    <p:extLst>
      <p:ext uri="{BB962C8B-B14F-4D97-AF65-F5344CB8AC3E}">
        <p14:creationId xmlns:p14="http://schemas.microsoft.com/office/powerpoint/2010/main" val="4190425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23</a:t>
            </a:fld>
            <a:endParaRPr lang="en-US" altLang="en-US"/>
          </a:p>
        </p:txBody>
      </p:sp>
    </p:spTree>
    <p:extLst>
      <p:ext uri="{BB962C8B-B14F-4D97-AF65-F5344CB8AC3E}">
        <p14:creationId xmlns:p14="http://schemas.microsoft.com/office/powerpoint/2010/main" val="619385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a:t>
            </a:r>
            <a:r>
              <a:rPr lang="en-US" baseline="0" dirty="0" smtClean="0"/>
              <a:t> is the </a:t>
            </a:r>
            <a:r>
              <a:rPr lang="en-US" baseline="0" dirty="0" err="1" smtClean="0"/>
              <a:t>Monjolo</a:t>
            </a:r>
            <a:r>
              <a:rPr lang="en-US" baseline="0" dirty="0" smtClean="0"/>
              <a:t> Principle</a:t>
            </a:r>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3</a:t>
            </a:fld>
            <a:endParaRPr lang="en-US" altLang="en-US"/>
          </a:p>
        </p:txBody>
      </p:sp>
    </p:spTree>
    <p:extLst>
      <p:ext uri="{BB962C8B-B14F-4D97-AF65-F5344CB8AC3E}">
        <p14:creationId xmlns:p14="http://schemas.microsoft.com/office/powerpoint/2010/main" val="2480211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24</a:t>
            </a:fld>
            <a:endParaRPr lang="en-US" altLang="en-US"/>
          </a:p>
        </p:txBody>
      </p:sp>
    </p:spTree>
    <p:extLst>
      <p:ext uri="{BB962C8B-B14F-4D97-AF65-F5344CB8AC3E}">
        <p14:creationId xmlns:p14="http://schemas.microsoft.com/office/powerpoint/2010/main" val="3645459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25</a:t>
            </a:fld>
            <a:endParaRPr lang="en-US" altLang="en-US"/>
          </a:p>
        </p:txBody>
      </p:sp>
    </p:spTree>
    <p:extLst>
      <p:ext uri="{BB962C8B-B14F-4D97-AF65-F5344CB8AC3E}">
        <p14:creationId xmlns:p14="http://schemas.microsoft.com/office/powerpoint/2010/main" val="3645459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27</a:t>
            </a:fld>
            <a:endParaRPr lang="en-US" altLang="en-US"/>
          </a:p>
        </p:txBody>
      </p:sp>
    </p:spTree>
    <p:extLst>
      <p:ext uri="{BB962C8B-B14F-4D97-AF65-F5344CB8AC3E}">
        <p14:creationId xmlns:p14="http://schemas.microsoft.com/office/powerpoint/2010/main" val="3793421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28</a:t>
            </a:fld>
            <a:endParaRPr lang="en-US" altLang="en-US"/>
          </a:p>
        </p:txBody>
      </p:sp>
    </p:spTree>
    <p:extLst>
      <p:ext uri="{BB962C8B-B14F-4D97-AF65-F5344CB8AC3E}">
        <p14:creationId xmlns:p14="http://schemas.microsoft.com/office/powerpoint/2010/main" val="3793421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29</a:t>
            </a:fld>
            <a:endParaRPr lang="en-US" altLang="en-US"/>
          </a:p>
        </p:txBody>
      </p:sp>
    </p:spTree>
    <p:extLst>
      <p:ext uri="{BB962C8B-B14F-4D97-AF65-F5344CB8AC3E}">
        <p14:creationId xmlns:p14="http://schemas.microsoft.com/office/powerpoint/2010/main" val="3793421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30</a:t>
            </a:fld>
            <a:endParaRPr lang="en-US" altLang="en-US"/>
          </a:p>
        </p:txBody>
      </p:sp>
    </p:spTree>
    <p:extLst>
      <p:ext uri="{BB962C8B-B14F-4D97-AF65-F5344CB8AC3E}">
        <p14:creationId xmlns:p14="http://schemas.microsoft.com/office/powerpoint/2010/main" val="3793421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means</a:t>
            </a:r>
            <a:r>
              <a:rPr lang="en-US" baseline="0" dirty="0" smtClean="0"/>
              <a:t> that an always-on receiver can receive these radio transmissions</a:t>
            </a:r>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31</a:t>
            </a:fld>
            <a:endParaRPr lang="en-US" altLang="en-US"/>
          </a:p>
        </p:txBody>
      </p:sp>
    </p:spTree>
    <p:extLst>
      <p:ext uri="{BB962C8B-B14F-4D97-AF65-F5344CB8AC3E}">
        <p14:creationId xmlns:p14="http://schemas.microsoft.com/office/powerpoint/2010/main" val="2507110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means</a:t>
            </a:r>
            <a:r>
              <a:rPr lang="en-US" baseline="0" dirty="0" smtClean="0"/>
              <a:t> that an always-on receiver can receive these radio transmissions</a:t>
            </a:r>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32</a:t>
            </a:fld>
            <a:endParaRPr lang="en-US" altLang="en-US"/>
          </a:p>
        </p:txBody>
      </p:sp>
    </p:spTree>
    <p:extLst>
      <p:ext uri="{BB962C8B-B14F-4D97-AF65-F5344CB8AC3E}">
        <p14:creationId xmlns:p14="http://schemas.microsoft.com/office/powerpoint/2010/main" val="2507110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33</a:t>
            </a:fld>
            <a:endParaRPr lang="en-US" altLang="en-US"/>
          </a:p>
        </p:txBody>
      </p:sp>
    </p:spTree>
    <p:extLst>
      <p:ext uri="{BB962C8B-B14F-4D97-AF65-F5344CB8AC3E}">
        <p14:creationId xmlns:p14="http://schemas.microsoft.com/office/powerpoint/2010/main" val="3793421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34</a:t>
            </a:fld>
            <a:endParaRPr lang="en-US" altLang="en-US"/>
          </a:p>
        </p:txBody>
      </p:sp>
    </p:spTree>
    <p:extLst>
      <p:ext uri="{BB962C8B-B14F-4D97-AF65-F5344CB8AC3E}">
        <p14:creationId xmlns:p14="http://schemas.microsoft.com/office/powerpoint/2010/main" val="3793421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a:t>
            </a:r>
            <a:r>
              <a:rPr lang="en-US" baseline="0" dirty="0" smtClean="0"/>
              <a:t> is the </a:t>
            </a:r>
            <a:r>
              <a:rPr lang="en-US" baseline="0" dirty="0" err="1" smtClean="0"/>
              <a:t>Monjolo</a:t>
            </a:r>
            <a:r>
              <a:rPr lang="en-US" baseline="0" dirty="0" smtClean="0"/>
              <a:t> Principle</a:t>
            </a:r>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4</a:t>
            </a:fld>
            <a:endParaRPr lang="en-US" altLang="en-US"/>
          </a:p>
        </p:txBody>
      </p:sp>
    </p:spTree>
    <p:extLst>
      <p:ext uri="{BB962C8B-B14F-4D97-AF65-F5344CB8AC3E}">
        <p14:creationId xmlns:p14="http://schemas.microsoft.com/office/powerpoint/2010/main" val="24802119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smtClean="0"/>
              <a:t>Activation rate changes even though temperature remains the same</a:t>
            </a:r>
          </a:p>
          <a:p>
            <a:pPr marL="0" indent="0">
              <a:buNone/>
            </a:pPr>
            <a:endParaRPr lang="en-US" dirty="0" smtClean="0"/>
          </a:p>
          <a:p>
            <a:pPr marL="0" indent="0">
              <a:buNone/>
            </a:pPr>
            <a:r>
              <a:rPr lang="en-US" dirty="0" smtClean="0"/>
              <a:t>This means extra processing is needed to know when the shower started and stopped</a:t>
            </a:r>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36</a:t>
            </a:fld>
            <a:endParaRPr lang="en-US" altLang="en-US"/>
          </a:p>
        </p:txBody>
      </p:sp>
    </p:spTree>
    <p:extLst>
      <p:ext uri="{BB962C8B-B14F-4D97-AF65-F5344CB8AC3E}">
        <p14:creationId xmlns:p14="http://schemas.microsoft.com/office/powerpoint/2010/main" val="3793421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37</a:t>
            </a:fld>
            <a:endParaRPr lang="en-US" altLang="en-US"/>
          </a:p>
        </p:txBody>
      </p:sp>
    </p:spTree>
    <p:extLst>
      <p:ext uri="{BB962C8B-B14F-4D97-AF65-F5344CB8AC3E}">
        <p14:creationId xmlns:p14="http://schemas.microsoft.com/office/powerpoint/2010/main" val="3793421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38</a:t>
            </a:fld>
            <a:endParaRPr lang="en-US" altLang="en-US"/>
          </a:p>
        </p:txBody>
      </p:sp>
    </p:spTree>
    <p:extLst>
      <p:ext uri="{BB962C8B-B14F-4D97-AF65-F5344CB8AC3E}">
        <p14:creationId xmlns:p14="http://schemas.microsoft.com/office/powerpoint/2010/main" val="799662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39</a:t>
            </a:fld>
            <a:endParaRPr lang="en-US" altLang="en-US"/>
          </a:p>
        </p:txBody>
      </p:sp>
    </p:spTree>
    <p:extLst>
      <p:ext uri="{BB962C8B-B14F-4D97-AF65-F5344CB8AC3E}">
        <p14:creationId xmlns:p14="http://schemas.microsoft.com/office/powerpoint/2010/main" val="3793421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smtClean="0"/>
              <a:t>It took me a day to understand what was going on here.</a:t>
            </a:r>
          </a:p>
          <a:p>
            <a:pPr marL="0" indent="0">
              <a:buNone/>
            </a:pPr>
            <a:r>
              <a:rPr lang="en-US" dirty="0" smtClean="0"/>
              <a:t>The temperature of the shower in a large apartment building is less a function of the setting of the handle, and more of a group consensus problem. This occurred to me the next day while standing in the shower. As it suddenly became </a:t>
            </a:r>
            <a:r>
              <a:rPr lang="en-US" dirty="0" err="1" smtClean="0"/>
              <a:t>scaldingly</a:t>
            </a:r>
            <a:r>
              <a:rPr lang="en-US" dirty="0" smtClean="0"/>
              <a:t> hot.</a:t>
            </a:r>
          </a:p>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41</a:t>
            </a:fld>
            <a:endParaRPr lang="en-US" altLang="en-US"/>
          </a:p>
        </p:txBody>
      </p:sp>
    </p:spTree>
    <p:extLst>
      <p:ext uri="{BB962C8B-B14F-4D97-AF65-F5344CB8AC3E}">
        <p14:creationId xmlns:p14="http://schemas.microsoft.com/office/powerpoint/2010/main" val="19997548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42</a:t>
            </a:fld>
            <a:endParaRPr lang="en-US" altLang="en-US"/>
          </a:p>
        </p:txBody>
      </p:sp>
    </p:spTree>
    <p:extLst>
      <p:ext uri="{BB962C8B-B14F-4D97-AF65-F5344CB8AC3E}">
        <p14:creationId xmlns:p14="http://schemas.microsoft.com/office/powerpoint/2010/main" val="19997548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smtClean="0"/>
              <a:t>It took me a day to understand what was going on here.</a:t>
            </a:r>
          </a:p>
          <a:p>
            <a:pPr marL="0" indent="0">
              <a:buNone/>
            </a:pPr>
            <a:r>
              <a:rPr lang="en-US" dirty="0" smtClean="0"/>
              <a:t>The temperature of the shower in a large apartment building is less a function of the setting of the handle, and more of a group consensus problem. This occurred to me the next day while standing in the shower. As it suddenly became </a:t>
            </a:r>
            <a:r>
              <a:rPr lang="en-US" dirty="0" err="1" smtClean="0"/>
              <a:t>scaldingly</a:t>
            </a:r>
            <a:r>
              <a:rPr lang="en-US" dirty="0" smtClean="0"/>
              <a:t> hot.</a:t>
            </a:r>
          </a:p>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43</a:t>
            </a:fld>
            <a:endParaRPr lang="en-US" altLang="en-US"/>
          </a:p>
        </p:txBody>
      </p:sp>
    </p:spTree>
    <p:extLst>
      <p:ext uri="{BB962C8B-B14F-4D97-AF65-F5344CB8AC3E}">
        <p14:creationId xmlns:p14="http://schemas.microsoft.com/office/powerpoint/2010/main" val="1999754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44</a:t>
            </a:fld>
            <a:endParaRPr lang="en-US" altLang="en-US"/>
          </a:p>
        </p:txBody>
      </p:sp>
    </p:spTree>
    <p:extLst>
      <p:ext uri="{BB962C8B-B14F-4D97-AF65-F5344CB8AC3E}">
        <p14:creationId xmlns:p14="http://schemas.microsoft.com/office/powerpoint/2010/main" val="19997548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46</a:t>
            </a:fld>
            <a:endParaRPr lang="en-US" altLang="en-US"/>
          </a:p>
        </p:txBody>
      </p:sp>
    </p:spTree>
    <p:extLst>
      <p:ext uri="{BB962C8B-B14F-4D97-AF65-F5344CB8AC3E}">
        <p14:creationId xmlns:p14="http://schemas.microsoft.com/office/powerpoint/2010/main" val="8726671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47</a:t>
            </a:fld>
            <a:endParaRPr lang="en-US" altLang="en-US"/>
          </a:p>
        </p:txBody>
      </p:sp>
    </p:spTree>
    <p:extLst>
      <p:ext uri="{BB962C8B-B14F-4D97-AF65-F5344CB8AC3E}">
        <p14:creationId xmlns:p14="http://schemas.microsoft.com/office/powerpoint/2010/main" val="423775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do this by using</a:t>
            </a:r>
            <a:r>
              <a:rPr lang="en-US" baseline="0" dirty="0" smtClean="0"/>
              <a:t> a new system architecture for water metering devices.</a:t>
            </a:r>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5</a:t>
            </a:fld>
            <a:endParaRPr lang="en-US" altLang="en-US"/>
          </a:p>
        </p:txBody>
      </p:sp>
    </p:spTree>
    <p:extLst>
      <p:ext uri="{BB962C8B-B14F-4D97-AF65-F5344CB8AC3E}">
        <p14:creationId xmlns:p14="http://schemas.microsoft.com/office/powerpoint/2010/main" val="535334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48</a:t>
            </a:fld>
            <a:endParaRPr lang="en-US" altLang="en-US"/>
          </a:p>
        </p:txBody>
      </p:sp>
    </p:spTree>
    <p:extLst>
      <p:ext uri="{BB962C8B-B14F-4D97-AF65-F5344CB8AC3E}">
        <p14:creationId xmlns:p14="http://schemas.microsoft.com/office/powerpoint/2010/main" val="36828214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Thank you very much</a:t>
            </a:r>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49</a:t>
            </a:fld>
            <a:endParaRPr lang="en-US" altLang="en-US"/>
          </a:p>
        </p:txBody>
      </p:sp>
    </p:spTree>
    <p:extLst>
      <p:ext uri="{BB962C8B-B14F-4D97-AF65-F5344CB8AC3E}">
        <p14:creationId xmlns:p14="http://schemas.microsoft.com/office/powerpoint/2010/main" val="349218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50</a:t>
            </a:fld>
            <a:endParaRPr lang="en-US" altLang="en-US"/>
          </a:p>
        </p:txBody>
      </p:sp>
    </p:spTree>
    <p:extLst>
      <p:ext uri="{BB962C8B-B14F-4D97-AF65-F5344CB8AC3E}">
        <p14:creationId xmlns:p14="http://schemas.microsoft.com/office/powerpoint/2010/main" val="36828214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51</a:t>
            </a:fld>
            <a:endParaRPr lang="en-US" altLang="en-US"/>
          </a:p>
        </p:txBody>
      </p:sp>
    </p:spTree>
    <p:extLst>
      <p:ext uri="{BB962C8B-B14F-4D97-AF65-F5344CB8AC3E}">
        <p14:creationId xmlns:p14="http://schemas.microsoft.com/office/powerpoint/2010/main" val="24802119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52</a:t>
            </a:fld>
            <a:endParaRPr lang="en-US" altLang="en-US"/>
          </a:p>
        </p:txBody>
      </p:sp>
    </p:spTree>
    <p:extLst>
      <p:ext uri="{BB962C8B-B14F-4D97-AF65-F5344CB8AC3E}">
        <p14:creationId xmlns:p14="http://schemas.microsoft.com/office/powerpoint/2010/main" val="1404420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53</a:t>
            </a:fld>
            <a:endParaRPr lang="en-US" altLang="en-US"/>
          </a:p>
        </p:txBody>
      </p:sp>
    </p:spTree>
    <p:extLst>
      <p:ext uri="{BB962C8B-B14F-4D97-AF65-F5344CB8AC3E}">
        <p14:creationId xmlns:p14="http://schemas.microsoft.com/office/powerpoint/2010/main" val="2480211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solidFill>
                  <a:prstClr val="black"/>
                </a:solidFill>
              </a:rPr>
              <a:pPr/>
              <a:t>54</a:t>
            </a:fld>
            <a:endParaRPr lang="en-US" altLang="en-US">
              <a:solidFill>
                <a:prstClr val="black"/>
              </a:solidFill>
            </a:endParaRPr>
          </a:p>
        </p:txBody>
      </p:sp>
    </p:spTree>
    <p:extLst>
      <p:ext uri="{BB962C8B-B14F-4D97-AF65-F5344CB8AC3E}">
        <p14:creationId xmlns:p14="http://schemas.microsoft.com/office/powerpoint/2010/main" val="5353343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4412" cy="3429000"/>
          </a:xfrm>
        </p:spPr>
      </p:sp>
      <p:sp>
        <p:nvSpPr>
          <p:cNvPr id="3" name="Notes Placeholder 2"/>
          <p:cNvSpPr>
            <a:spLocks noGrp="1"/>
          </p:cNvSpPr>
          <p:nvPr>
            <p:ph type="body" idx="1"/>
          </p:nvPr>
        </p:nvSpPr>
        <p:spPr/>
        <p:txBody>
          <a:bodyPr>
            <a:normAutofit fontScale="92500"/>
          </a:bodyPr>
          <a:lstStyle/>
          <a:p>
            <a:r>
              <a:rPr lang="en-US" sz="1100" dirty="0">
                <a:latin typeface="Times New Roman" pitchFamily="18" charset="0"/>
                <a:ea typeface="ＭＳ Ｐゴシック" charset="-128"/>
                <a:cs typeface="ＭＳ Ｐゴシック" charset="-128"/>
              </a:rPr>
              <a:t>“BTO is developing open‐architecture sensors and sensor systems that easily share data to enable building operators and owners to cost effectively capture energy and cost savings through the use of new and existing control system applications. The objective is to take to market new sensors and sensor configurations that allow easy application to building operation, easy and open access to the data from the sensors, and novel application of sensor data to building management systems. BTO is particularly interested in innovative approaches that reduce the cost and power consumption for data collection of common building operation variables (temperature, pressure, relative humidity, etc.), open‐source sensor packages that allow for data acquisition and transmission with increased lifespan between manual calibrations, "virtual sensors" enabled by innovative combinations of hardware and software, and easily installed "plug and play" sensor packages in which sensors would be automatically recognized by building energy management systems, in a manner similar to how conventional printers are easily recognized by an existing computer network.”</a:t>
            </a:r>
          </a:p>
        </p:txBody>
      </p:sp>
      <p:sp>
        <p:nvSpPr>
          <p:cNvPr id="4" name="Slide Number Placeholder 3"/>
          <p:cNvSpPr>
            <a:spLocks noGrp="1"/>
          </p:cNvSpPr>
          <p:nvPr>
            <p:ph type="sldNum" sz="quarter" idx="10"/>
          </p:nvPr>
        </p:nvSpPr>
        <p:spPr/>
        <p:txBody>
          <a:bodyPr/>
          <a:lstStyle/>
          <a:p>
            <a:pPr>
              <a:defRPr/>
            </a:pPr>
            <a:fld id="{9201F663-F238-4D45-BDAE-064C01CB4A4C}" type="slidenum">
              <a:rPr lang="en-US" smtClean="0">
                <a:solidFill>
                  <a:prstClr val="black"/>
                </a:solidFill>
              </a:rPr>
              <a:pPr>
                <a:defRPr/>
              </a:pPr>
              <a:t>57</a:t>
            </a:fld>
            <a:endParaRPr lang="en-US">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201F663-F238-4D45-BDAE-064C01CB4A4C}" type="slidenum">
              <a:rPr lang="en-US" smtClean="0">
                <a:solidFill>
                  <a:prstClr val="black"/>
                </a:solidFill>
              </a:rPr>
              <a:pPr>
                <a:defRPr/>
              </a:pPr>
              <a:t>58</a:t>
            </a:fld>
            <a:endParaRPr lang="en-US">
              <a:solidFill>
                <a:prstClr val="black"/>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201F663-F238-4D45-BDAE-064C01CB4A4C}" type="slidenum">
              <a:rPr lang="en-US" smtClean="0">
                <a:solidFill>
                  <a:prstClr val="black"/>
                </a:solidFill>
              </a:rPr>
              <a:pPr>
                <a:defRPr/>
              </a:pPr>
              <a:t>59</a:t>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Digging into the architecture that enables </a:t>
            </a:r>
            <a:r>
              <a:rPr lang="en-US" dirty="0" err="1" smtClean="0"/>
              <a:t>Thermes</a:t>
            </a:r>
            <a:r>
              <a:rPr lang="en-US" dirty="0" smtClean="0"/>
              <a:t>,</a:t>
            </a:r>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6</a:t>
            </a:fld>
            <a:endParaRPr lang="en-US" altLang="en-US"/>
          </a:p>
        </p:txBody>
      </p:sp>
    </p:spTree>
    <p:extLst>
      <p:ext uri="{BB962C8B-B14F-4D97-AF65-F5344CB8AC3E}">
        <p14:creationId xmlns:p14="http://schemas.microsoft.com/office/powerpoint/2010/main" val="535334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7</a:t>
            </a:fld>
            <a:endParaRPr lang="en-US" altLang="en-US"/>
          </a:p>
        </p:txBody>
      </p:sp>
    </p:spTree>
    <p:extLst>
      <p:ext uri="{BB962C8B-B14F-4D97-AF65-F5344CB8AC3E}">
        <p14:creationId xmlns:p14="http://schemas.microsoft.com/office/powerpoint/2010/main" val="535334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8</a:t>
            </a:fld>
            <a:endParaRPr lang="en-US" altLang="en-US"/>
          </a:p>
        </p:txBody>
      </p:sp>
    </p:spTree>
    <p:extLst>
      <p:ext uri="{BB962C8B-B14F-4D97-AF65-F5344CB8AC3E}">
        <p14:creationId xmlns:p14="http://schemas.microsoft.com/office/powerpoint/2010/main" val="535334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9</a:t>
            </a:fld>
            <a:endParaRPr lang="en-US" altLang="en-US"/>
          </a:p>
        </p:txBody>
      </p:sp>
    </p:spTree>
    <p:extLst>
      <p:ext uri="{BB962C8B-B14F-4D97-AF65-F5344CB8AC3E}">
        <p14:creationId xmlns:p14="http://schemas.microsoft.com/office/powerpoint/2010/main" val="535334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baseline="0" dirty="0" smtClean="0"/>
              <a:t>Curiosity! And Voyager at 37 years…</a:t>
            </a:r>
            <a:endParaRPr lang="en-US" dirty="0" smtClean="0"/>
          </a:p>
        </p:txBody>
      </p:sp>
      <p:sp>
        <p:nvSpPr>
          <p:cNvPr id="4" name="Slide Number Placeholder 3"/>
          <p:cNvSpPr>
            <a:spLocks noGrp="1"/>
          </p:cNvSpPr>
          <p:nvPr>
            <p:ph type="sldNum" sz="quarter" idx="10"/>
          </p:nvPr>
        </p:nvSpPr>
        <p:spPr/>
        <p:txBody>
          <a:bodyPr/>
          <a:lstStyle/>
          <a:p>
            <a:fld id="{7C806C77-020F-4E6C-B136-86B9B645F043}" type="slidenum">
              <a:rPr lang="en-US" altLang="en-US" smtClean="0"/>
              <a:pPr/>
              <a:t>10</a:t>
            </a:fld>
            <a:endParaRPr lang="en-US" altLang="en-US"/>
          </a:p>
        </p:txBody>
      </p:sp>
    </p:spTree>
    <p:extLst>
      <p:ext uri="{BB962C8B-B14F-4D97-AF65-F5344CB8AC3E}">
        <p14:creationId xmlns:p14="http://schemas.microsoft.com/office/powerpoint/2010/main" val="535334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1049868" y="1663864"/>
            <a:ext cx="7040880" cy="1021556"/>
          </a:xfrm>
          <a:prstGeom prst="rect">
            <a:avLst/>
          </a:prstGeom>
        </p:spPr>
        <p:txBody>
          <a:bodyPr anchor="t"/>
          <a:lstStyle>
            <a:lvl1pPr algn="ctr">
              <a:defRPr sz="4400" b="0" i="0" cap="none">
                <a:solidFill>
                  <a:schemeClr val="bg1"/>
                </a:solidFill>
                <a:latin typeface="HelveticaNeueLT Std Cn"/>
                <a:cs typeface="HelveticaNeueLT Std Cn"/>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049868" y="3249461"/>
            <a:ext cx="7040880" cy="854391"/>
          </a:xfrm>
          <a:prstGeom prst="rect">
            <a:avLst/>
          </a:prstGeom>
        </p:spPr>
        <p:txBody>
          <a:bodyPr anchor="t" anchorCtr="0"/>
          <a:lstStyle>
            <a:lvl1pPr marL="0" indent="0" algn="ctr">
              <a:buNone/>
              <a:defRPr sz="2000" b="0" i="0">
                <a:solidFill>
                  <a:schemeClr val="bg1"/>
                </a:solidFill>
                <a:latin typeface="HelveticaNeueLT Std Cn"/>
                <a:cs typeface="HelveticaNeueLT Std Cn"/>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2463802081"/>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Trebuchet MS"/>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latin typeface="Trebuchet MS"/>
            </a:endParaRPr>
          </a:p>
        </p:txBody>
      </p:sp>
      <p:sp>
        <p:nvSpPr>
          <p:cNvPr id="6" name="Rectangle 6"/>
          <p:cNvSpPr>
            <a:spLocks noGrp="1" noChangeArrowheads="1"/>
          </p:cNvSpPr>
          <p:nvPr>
            <p:ph type="sldNum" sz="quarter" idx="12"/>
          </p:nvPr>
        </p:nvSpPr>
        <p:spPr>
          <a:ln/>
        </p:spPr>
        <p:txBody>
          <a:bodyPr/>
          <a:lstStyle>
            <a:lvl1pPr>
              <a:defRPr/>
            </a:lvl1pPr>
          </a:lstStyle>
          <a:p>
            <a:pPr>
              <a:defRPr/>
            </a:pPr>
            <a:fld id="{7A42C4FD-279E-F04A-8E4C-E520C789EEB7}" type="slidenum">
              <a:rPr lang="en-US">
                <a:solidFill>
                  <a:srgbClr val="B2B2B2"/>
                </a:solidFill>
              </a:rPr>
              <a:pPr>
                <a:defRPr/>
              </a:pPr>
              <a:t>‹#›</a:t>
            </a:fld>
            <a:endParaRPr lang="en-US">
              <a:solidFill>
                <a:srgbClr val="B2B2B2"/>
              </a:solidFill>
            </a:endParaRPr>
          </a:p>
        </p:txBody>
      </p:sp>
    </p:spTree>
    <p:extLst>
      <p:ext uri="{BB962C8B-B14F-4D97-AF65-F5344CB8AC3E}">
        <p14:creationId xmlns:p14="http://schemas.microsoft.com/office/powerpoint/2010/main" val="2240948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Trebuchet MS"/>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latin typeface="Trebuchet MS"/>
            </a:endParaRPr>
          </a:p>
        </p:txBody>
      </p:sp>
      <p:sp>
        <p:nvSpPr>
          <p:cNvPr id="6" name="Rectangle 6"/>
          <p:cNvSpPr>
            <a:spLocks noGrp="1" noChangeArrowheads="1"/>
          </p:cNvSpPr>
          <p:nvPr>
            <p:ph type="sldNum" sz="quarter" idx="12"/>
          </p:nvPr>
        </p:nvSpPr>
        <p:spPr>
          <a:ln/>
        </p:spPr>
        <p:txBody>
          <a:bodyPr/>
          <a:lstStyle>
            <a:lvl1pPr>
              <a:defRPr/>
            </a:lvl1pPr>
          </a:lstStyle>
          <a:p>
            <a:pPr>
              <a:defRPr/>
            </a:pPr>
            <a:fld id="{02BDC559-9CC8-F74C-BAB8-149170D1352E}" type="slidenum">
              <a:rPr lang="en-US">
                <a:solidFill>
                  <a:srgbClr val="B2B2B2"/>
                </a:solidFill>
              </a:rPr>
              <a:pPr>
                <a:defRPr/>
              </a:pPr>
              <a:t>‹#›</a:t>
            </a:fld>
            <a:endParaRPr lang="en-US">
              <a:solidFill>
                <a:srgbClr val="B2B2B2"/>
              </a:solidFill>
            </a:endParaRPr>
          </a:p>
        </p:txBody>
      </p:sp>
    </p:spTree>
    <p:extLst>
      <p:ext uri="{BB962C8B-B14F-4D97-AF65-F5344CB8AC3E}">
        <p14:creationId xmlns:p14="http://schemas.microsoft.com/office/powerpoint/2010/main" val="3671254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Trebuchet MS"/>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latin typeface="Trebuchet MS"/>
            </a:endParaRPr>
          </a:p>
        </p:txBody>
      </p:sp>
      <p:sp>
        <p:nvSpPr>
          <p:cNvPr id="6" name="Rectangle 6"/>
          <p:cNvSpPr>
            <a:spLocks noGrp="1" noChangeArrowheads="1"/>
          </p:cNvSpPr>
          <p:nvPr>
            <p:ph type="sldNum" sz="quarter" idx="12"/>
          </p:nvPr>
        </p:nvSpPr>
        <p:spPr>
          <a:ln/>
        </p:spPr>
        <p:txBody>
          <a:bodyPr/>
          <a:lstStyle>
            <a:lvl1pPr>
              <a:defRPr/>
            </a:lvl1pPr>
          </a:lstStyle>
          <a:p>
            <a:pPr>
              <a:defRPr/>
            </a:pPr>
            <a:fld id="{BCA483A5-2011-064F-B49F-458107455F00}" type="slidenum">
              <a:rPr lang="en-US">
                <a:solidFill>
                  <a:srgbClr val="B2B2B2"/>
                </a:solidFill>
              </a:rPr>
              <a:pPr>
                <a:defRPr/>
              </a:pPr>
              <a:t>‹#›</a:t>
            </a:fld>
            <a:endParaRPr lang="en-US">
              <a:solidFill>
                <a:srgbClr val="B2B2B2"/>
              </a:solidFill>
            </a:endParaRPr>
          </a:p>
        </p:txBody>
      </p:sp>
    </p:spTree>
    <p:extLst>
      <p:ext uri="{BB962C8B-B14F-4D97-AF65-F5344CB8AC3E}">
        <p14:creationId xmlns:p14="http://schemas.microsoft.com/office/powerpoint/2010/main" val="512434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742950"/>
            <a:ext cx="35814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742950"/>
            <a:ext cx="35814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Trebuchet MS"/>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latin typeface="Trebuchet MS"/>
            </a:endParaRPr>
          </a:p>
        </p:txBody>
      </p:sp>
      <p:sp>
        <p:nvSpPr>
          <p:cNvPr id="7" name="Rectangle 6"/>
          <p:cNvSpPr>
            <a:spLocks noGrp="1" noChangeArrowheads="1"/>
          </p:cNvSpPr>
          <p:nvPr>
            <p:ph type="sldNum" sz="quarter" idx="12"/>
          </p:nvPr>
        </p:nvSpPr>
        <p:spPr>
          <a:ln/>
        </p:spPr>
        <p:txBody>
          <a:bodyPr/>
          <a:lstStyle>
            <a:lvl1pPr>
              <a:defRPr/>
            </a:lvl1pPr>
          </a:lstStyle>
          <a:p>
            <a:pPr>
              <a:defRPr/>
            </a:pPr>
            <a:fld id="{0F25F6AF-03A0-A346-8CE1-83A0B6685123}" type="slidenum">
              <a:rPr lang="en-US">
                <a:solidFill>
                  <a:srgbClr val="B2B2B2"/>
                </a:solidFill>
              </a:rPr>
              <a:pPr>
                <a:defRPr/>
              </a:pPr>
              <a:t>‹#›</a:t>
            </a:fld>
            <a:endParaRPr lang="en-US">
              <a:solidFill>
                <a:srgbClr val="B2B2B2"/>
              </a:solidFill>
            </a:endParaRPr>
          </a:p>
        </p:txBody>
      </p:sp>
    </p:spTree>
    <p:extLst>
      <p:ext uri="{BB962C8B-B14F-4D97-AF65-F5344CB8AC3E}">
        <p14:creationId xmlns:p14="http://schemas.microsoft.com/office/powerpoint/2010/main" val="4246820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Trebuchet MS"/>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latin typeface="Trebuchet MS"/>
            </a:endParaRPr>
          </a:p>
        </p:txBody>
      </p:sp>
      <p:sp>
        <p:nvSpPr>
          <p:cNvPr id="9" name="Rectangle 6"/>
          <p:cNvSpPr>
            <a:spLocks noGrp="1" noChangeArrowheads="1"/>
          </p:cNvSpPr>
          <p:nvPr>
            <p:ph type="sldNum" sz="quarter" idx="12"/>
          </p:nvPr>
        </p:nvSpPr>
        <p:spPr>
          <a:ln/>
        </p:spPr>
        <p:txBody>
          <a:bodyPr/>
          <a:lstStyle>
            <a:lvl1pPr>
              <a:defRPr/>
            </a:lvl1pPr>
          </a:lstStyle>
          <a:p>
            <a:pPr>
              <a:defRPr/>
            </a:pPr>
            <a:fld id="{262CE798-F99A-604E-9DB4-D6F9FF6BBBDD}" type="slidenum">
              <a:rPr lang="en-US">
                <a:solidFill>
                  <a:srgbClr val="B2B2B2"/>
                </a:solidFill>
              </a:rPr>
              <a:pPr>
                <a:defRPr/>
              </a:pPr>
              <a:t>‹#›</a:t>
            </a:fld>
            <a:endParaRPr lang="en-US">
              <a:solidFill>
                <a:srgbClr val="B2B2B2"/>
              </a:solidFill>
            </a:endParaRPr>
          </a:p>
        </p:txBody>
      </p:sp>
    </p:spTree>
    <p:extLst>
      <p:ext uri="{BB962C8B-B14F-4D97-AF65-F5344CB8AC3E}">
        <p14:creationId xmlns:p14="http://schemas.microsoft.com/office/powerpoint/2010/main" val="3412643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Trebuchet MS"/>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latin typeface="Trebuchet MS"/>
            </a:endParaRPr>
          </a:p>
        </p:txBody>
      </p:sp>
      <p:sp>
        <p:nvSpPr>
          <p:cNvPr id="5" name="Rectangle 6"/>
          <p:cNvSpPr>
            <a:spLocks noGrp="1" noChangeArrowheads="1"/>
          </p:cNvSpPr>
          <p:nvPr>
            <p:ph type="sldNum" sz="quarter" idx="12"/>
          </p:nvPr>
        </p:nvSpPr>
        <p:spPr>
          <a:ln/>
        </p:spPr>
        <p:txBody>
          <a:bodyPr/>
          <a:lstStyle>
            <a:lvl1pPr>
              <a:defRPr/>
            </a:lvl1pPr>
          </a:lstStyle>
          <a:p>
            <a:pPr>
              <a:defRPr/>
            </a:pPr>
            <a:fld id="{41340E99-62A8-834E-8DEE-F5F7C65D57A8}" type="slidenum">
              <a:rPr lang="en-US">
                <a:solidFill>
                  <a:srgbClr val="B2B2B2"/>
                </a:solidFill>
              </a:rPr>
              <a:pPr>
                <a:defRPr/>
              </a:pPr>
              <a:t>‹#›</a:t>
            </a:fld>
            <a:endParaRPr lang="en-US">
              <a:solidFill>
                <a:srgbClr val="B2B2B2"/>
              </a:solidFill>
            </a:endParaRPr>
          </a:p>
        </p:txBody>
      </p:sp>
    </p:spTree>
    <p:extLst>
      <p:ext uri="{BB962C8B-B14F-4D97-AF65-F5344CB8AC3E}">
        <p14:creationId xmlns:p14="http://schemas.microsoft.com/office/powerpoint/2010/main" val="1221373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Trebuchet MS"/>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latin typeface="Trebuchet MS"/>
            </a:endParaRPr>
          </a:p>
        </p:txBody>
      </p:sp>
      <p:sp>
        <p:nvSpPr>
          <p:cNvPr id="4" name="Rectangle 6"/>
          <p:cNvSpPr>
            <a:spLocks noGrp="1" noChangeArrowheads="1"/>
          </p:cNvSpPr>
          <p:nvPr>
            <p:ph type="sldNum" sz="quarter" idx="12"/>
          </p:nvPr>
        </p:nvSpPr>
        <p:spPr>
          <a:ln/>
        </p:spPr>
        <p:txBody>
          <a:bodyPr/>
          <a:lstStyle>
            <a:lvl1pPr>
              <a:defRPr/>
            </a:lvl1pPr>
          </a:lstStyle>
          <a:p>
            <a:pPr>
              <a:defRPr/>
            </a:pPr>
            <a:fld id="{CA8D9293-7F1E-2A49-BD09-DBDECC9DF2E6}" type="slidenum">
              <a:rPr lang="en-US">
                <a:solidFill>
                  <a:srgbClr val="B2B2B2"/>
                </a:solidFill>
              </a:rPr>
              <a:pPr>
                <a:defRPr/>
              </a:pPr>
              <a:t>‹#›</a:t>
            </a:fld>
            <a:endParaRPr lang="en-US">
              <a:solidFill>
                <a:srgbClr val="B2B2B2"/>
              </a:solidFill>
            </a:endParaRPr>
          </a:p>
        </p:txBody>
      </p:sp>
    </p:spTree>
    <p:extLst>
      <p:ext uri="{BB962C8B-B14F-4D97-AF65-F5344CB8AC3E}">
        <p14:creationId xmlns:p14="http://schemas.microsoft.com/office/powerpoint/2010/main" val="2069742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Trebuchet MS"/>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latin typeface="Trebuchet MS"/>
            </a:endParaRPr>
          </a:p>
        </p:txBody>
      </p:sp>
      <p:sp>
        <p:nvSpPr>
          <p:cNvPr id="7" name="Rectangle 6"/>
          <p:cNvSpPr>
            <a:spLocks noGrp="1" noChangeArrowheads="1"/>
          </p:cNvSpPr>
          <p:nvPr>
            <p:ph type="sldNum" sz="quarter" idx="12"/>
          </p:nvPr>
        </p:nvSpPr>
        <p:spPr>
          <a:ln/>
        </p:spPr>
        <p:txBody>
          <a:bodyPr/>
          <a:lstStyle>
            <a:lvl1pPr>
              <a:defRPr/>
            </a:lvl1pPr>
          </a:lstStyle>
          <a:p>
            <a:pPr>
              <a:defRPr/>
            </a:pPr>
            <a:fld id="{C7786F15-1B30-D84D-A7A9-EEFC56632CBD}" type="slidenum">
              <a:rPr lang="en-US">
                <a:solidFill>
                  <a:srgbClr val="B2B2B2"/>
                </a:solidFill>
              </a:rPr>
              <a:pPr>
                <a:defRPr/>
              </a:pPr>
              <a:t>‹#›</a:t>
            </a:fld>
            <a:endParaRPr lang="en-US">
              <a:solidFill>
                <a:srgbClr val="B2B2B2"/>
              </a:solidFill>
            </a:endParaRPr>
          </a:p>
        </p:txBody>
      </p:sp>
    </p:spTree>
    <p:extLst>
      <p:ext uri="{BB962C8B-B14F-4D97-AF65-F5344CB8AC3E}">
        <p14:creationId xmlns:p14="http://schemas.microsoft.com/office/powerpoint/2010/main" val="22486862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Trebuchet MS"/>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latin typeface="Trebuchet MS"/>
            </a:endParaRPr>
          </a:p>
        </p:txBody>
      </p:sp>
      <p:sp>
        <p:nvSpPr>
          <p:cNvPr id="7" name="Rectangle 6"/>
          <p:cNvSpPr>
            <a:spLocks noGrp="1" noChangeArrowheads="1"/>
          </p:cNvSpPr>
          <p:nvPr>
            <p:ph type="sldNum" sz="quarter" idx="12"/>
          </p:nvPr>
        </p:nvSpPr>
        <p:spPr>
          <a:ln/>
        </p:spPr>
        <p:txBody>
          <a:bodyPr/>
          <a:lstStyle>
            <a:lvl1pPr>
              <a:defRPr/>
            </a:lvl1pPr>
          </a:lstStyle>
          <a:p>
            <a:pPr>
              <a:defRPr/>
            </a:pPr>
            <a:fld id="{CACA475E-AD4D-CA4F-BED5-483FC8DFCEFA}" type="slidenum">
              <a:rPr lang="en-US">
                <a:solidFill>
                  <a:srgbClr val="B2B2B2"/>
                </a:solidFill>
              </a:rPr>
              <a:pPr>
                <a:defRPr/>
              </a:pPr>
              <a:t>‹#›</a:t>
            </a:fld>
            <a:endParaRPr lang="en-US">
              <a:solidFill>
                <a:srgbClr val="B2B2B2"/>
              </a:solidFill>
            </a:endParaRPr>
          </a:p>
        </p:txBody>
      </p:sp>
    </p:spTree>
    <p:extLst>
      <p:ext uri="{BB962C8B-B14F-4D97-AF65-F5344CB8AC3E}">
        <p14:creationId xmlns:p14="http://schemas.microsoft.com/office/powerpoint/2010/main" val="21958298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Trebuchet MS"/>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latin typeface="Trebuchet MS"/>
            </a:endParaRPr>
          </a:p>
        </p:txBody>
      </p:sp>
      <p:sp>
        <p:nvSpPr>
          <p:cNvPr id="6" name="Rectangle 6"/>
          <p:cNvSpPr>
            <a:spLocks noGrp="1" noChangeArrowheads="1"/>
          </p:cNvSpPr>
          <p:nvPr>
            <p:ph type="sldNum" sz="quarter" idx="12"/>
          </p:nvPr>
        </p:nvSpPr>
        <p:spPr>
          <a:ln/>
        </p:spPr>
        <p:txBody>
          <a:bodyPr/>
          <a:lstStyle>
            <a:lvl1pPr>
              <a:defRPr/>
            </a:lvl1pPr>
          </a:lstStyle>
          <a:p>
            <a:pPr>
              <a:defRPr/>
            </a:pPr>
            <a:fld id="{DA36EA9D-4EDD-C947-A015-A52F3F87D466}" type="slidenum">
              <a:rPr lang="en-US">
                <a:solidFill>
                  <a:srgbClr val="B2B2B2"/>
                </a:solidFill>
              </a:rPr>
              <a:pPr>
                <a:defRPr/>
              </a:pPr>
              <a:t>‹#›</a:t>
            </a:fld>
            <a:endParaRPr lang="en-US">
              <a:solidFill>
                <a:srgbClr val="B2B2B2"/>
              </a:solidFill>
            </a:endParaRPr>
          </a:p>
        </p:txBody>
      </p:sp>
    </p:spTree>
    <p:extLst>
      <p:ext uri="{BB962C8B-B14F-4D97-AF65-F5344CB8AC3E}">
        <p14:creationId xmlns:p14="http://schemas.microsoft.com/office/powerpoint/2010/main" val="1201771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33037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31018" y="57150"/>
            <a:ext cx="2219325" cy="4343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9863" y="57150"/>
            <a:ext cx="6508750" cy="4343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Trebuchet MS"/>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latin typeface="Trebuchet MS"/>
            </a:endParaRPr>
          </a:p>
        </p:txBody>
      </p:sp>
      <p:sp>
        <p:nvSpPr>
          <p:cNvPr id="6" name="Rectangle 6"/>
          <p:cNvSpPr>
            <a:spLocks noGrp="1" noChangeArrowheads="1"/>
          </p:cNvSpPr>
          <p:nvPr>
            <p:ph type="sldNum" sz="quarter" idx="12"/>
          </p:nvPr>
        </p:nvSpPr>
        <p:spPr>
          <a:ln/>
        </p:spPr>
        <p:txBody>
          <a:bodyPr/>
          <a:lstStyle>
            <a:lvl1pPr>
              <a:defRPr/>
            </a:lvl1pPr>
          </a:lstStyle>
          <a:p>
            <a:pPr>
              <a:defRPr/>
            </a:pPr>
            <a:fld id="{2FCABE17-F053-4946-8E54-76007BC448D9}" type="slidenum">
              <a:rPr lang="en-US">
                <a:solidFill>
                  <a:srgbClr val="B2B2B2"/>
                </a:solidFill>
              </a:rPr>
              <a:pPr>
                <a:defRPr/>
              </a:pPr>
              <a:t>‹#›</a:t>
            </a:fld>
            <a:endParaRPr lang="en-US">
              <a:solidFill>
                <a:srgbClr val="B2B2B2"/>
              </a:solidFill>
            </a:endParaRPr>
          </a:p>
        </p:txBody>
      </p:sp>
    </p:spTree>
    <p:extLst>
      <p:ext uri="{BB962C8B-B14F-4D97-AF65-F5344CB8AC3E}">
        <p14:creationId xmlns:p14="http://schemas.microsoft.com/office/powerpoint/2010/main" val="31306978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9868" y="57150"/>
            <a:ext cx="8880475" cy="685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914400" y="742950"/>
            <a:ext cx="7315200" cy="3657600"/>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Trebuchet MS"/>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latin typeface="Trebuchet MS"/>
            </a:endParaRPr>
          </a:p>
        </p:txBody>
      </p:sp>
      <p:sp>
        <p:nvSpPr>
          <p:cNvPr id="6" name="Rectangle 6"/>
          <p:cNvSpPr>
            <a:spLocks noGrp="1" noChangeArrowheads="1"/>
          </p:cNvSpPr>
          <p:nvPr>
            <p:ph type="sldNum" sz="quarter" idx="12"/>
          </p:nvPr>
        </p:nvSpPr>
        <p:spPr>
          <a:ln/>
        </p:spPr>
        <p:txBody>
          <a:bodyPr/>
          <a:lstStyle>
            <a:lvl1pPr>
              <a:defRPr/>
            </a:lvl1pPr>
          </a:lstStyle>
          <a:p>
            <a:pPr>
              <a:defRPr/>
            </a:pPr>
            <a:fld id="{6F2D039A-555D-6C4D-9158-D5B43FA32459}" type="slidenum">
              <a:rPr lang="en-US">
                <a:solidFill>
                  <a:srgbClr val="B2B2B2"/>
                </a:solidFill>
              </a:rPr>
              <a:pPr>
                <a:defRPr/>
              </a:pPr>
              <a:t>‹#›</a:t>
            </a:fld>
            <a:endParaRPr lang="en-US">
              <a:solidFill>
                <a:srgbClr val="B2B2B2"/>
              </a:solidFill>
            </a:endParaRPr>
          </a:p>
        </p:txBody>
      </p:sp>
    </p:spTree>
    <p:extLst>
      <p:ext uri="{BB962C8B-B14F-4D97-AF65-F5344CB8AC3E}">
        <p14:creationId xmlns:p14="http://schemas.microsoft.com/office/powerpoint/2010/main" val="3615258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9868" y="57150"/>
            <a:ext cx="8880475"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400" y="742950"/>
            <a:ext cx="3581400" cy="3657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742950"/>
            <a:ext cx="3581400" cy="3657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Trebuchet MS"/>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latin typeface="Trebuchet MS"/>
            </a:endParaRPr>
          </a:p>
        </p:txBody>
      </p:sp>
      <p:sp>
        <p:nvSpPr>
          <p:cNvPr id="7" name="Rectangle 6"/>
          <p:cNvSpPr>
            <a:spLocks noGrp="1" noChangeArrowheads="1"/>
          </p:cNvSpPr>
          <p:nvPr>
            <p:ph type="sldNum" sz="quarter" idx="12"/>
          </p:nvPr>
        </p:nvSpPr>
        <p:spPr>
          <a:ln/>
        </p:spPr>
        <p:txBody>
          <a:bodyPr/>
          <a:lstStyle>
            <a:lvl1pPr>
              <a:defRPr/>
            </a:lvl1pPr>
          </a:lstStyle>
          <a:p>
            <a:pPr>
              <a:defRPr/>
            </a:pPr>
            <a:fld id="{CCD80E94-CCD9-524C-B15D-9017B31281D9}" type="slidenum">
              <a:rPr lang="en-US">
                <a:solidFill>
                  <a:srgbClr val="B2B2B2"/>
                </a:solidFill>
              </a:rPr>
              <a:pPr>
                <a:defRPr/>
              </a:pPr>
              <a:t>‹#›</a:t>
            </a:fld>
            <a:endParaRPr lang="en-US">
              <a:solidFill>
                <a:srgbClr val="B2B2B2"/>
              </a:solidFill>
            </a:endParaRPr>
          </a:p>
        </p:txBody>
      </p:sp>
    </p:spTree>
    <p:extLst>
      <p:ext uri="{BB962C8B-B14F-4D97-AF65-F5344CB8AC3E}">
        <p14:creationId xmlns:p14="http://schemas.microsoft.com/office/powerpoint/2010/main" val="25328479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69868" y="57150"/>
            <a:ext cx="8880475"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400" y="742950"/>
            <a:ext cx="7315200" cy="1771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14400" y="2628900"/>
            <a:ext cx="7315200" cy="1771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latin typeface="Trebuchet MS"/>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latin typeface="Trebuchet MS"/>
            </a:endParaRPr>
          </a:p>
        </p:txBody>
      </p:sp>
      <p:sp>
        <p:nvSpPr>
          <p:cNvPr id="7" name="Rectangle 6"/>
          <p:cNvSpPr>
            <a:spLocks noGrp="1" noChangeArrowheads="1"/>
          </p:cNvSpPr>
          <p:nvPr>
            <p:ph type="sldNum" sz="quarter" idx="12"/>
          </p:nvPr>
        </p:nvSpPr>
        <p:spPr>
          <a:ln/>
        </p:spPr>
        <p:txBody>
          <a:bodyPr/>
          <a:lstStyle>
            <a:lvl1pPr>
              <a:defRPr/>
            </a:lvl1pPr>
          </a:lstStyle>
          <a:p>
            <a:pPr>
              <a:defRPr/>
            </a:pPr>
            <a:fld id="{C66E72E6-3973-7348-9A82-6AD9FD9399CF}" type="slidenum">
              <a:rPr lang="en-US">
                <a:solidFill>
                  <a:srgbClr val="B2B2B2"/>
                </a:solidFill>
              </a:rPr>
              <a:pPr>
                <a:defRPr/>
              </a:pPr>
              <a:t>‹#›</a:t>
            </a:fld>
            <a:endParaRPr lang="en-US">
              <a:solidFill>
                <a:srgbClr val="B2B2B2"/>
              </a:solidFill>
            </a:endParaRPr>
          </a:p>
        </p:txBody>
      </p:sp>
    </p:spTree>
    <p:extLst>
      <p:ext uri="{BB962C8B-B14F-4D97-AF65-F5344CB8AC3E}">
        <p14:creationId xmlns:p14="http://schemas.microsoft.com/office/powerpoint/2010/main" val="30150717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1128127"/>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p:cNvSpPr>
            <a:spLocks noGrp="1"/>
          </p:cNvSpPr>
          <p:nvPr>
            <p:ph type="title"/>
          </p:nvPr>
        </p:nvSpPr>
        <p:spPr>
          <a:xfrm>
            <a:off x="463550" y="134990"/>
            <a:ext cx="8229600" cy="601611"/>
          </a:xfrm>
          <a:prstGeom prst="rect">
            <a:avLst/>
          </a:prstGeom>
        </p:spPr>
        <p:txBody>
          <a:bodyPr/>
          <a:lstStyle>
            <a:lvl1pPr algn="l">
              <a:defRPr sz="2800" b="0" i="0">
                <a:solidFill>
                  <a:schemeClr val="bg1"/>
                </a:solidFill>
                <a:latin typeface="HelveticaNeueLT Std Cn"/>
                <a:cs typeface="HelveticaNeueLT Std Cn"/>
              </a:defRPr>
            </a:lvl1pPr>
          </a:lstStyle>
          <a:p>
            <a:r>
              <a:rPr lang="en-US" dirty="0" smtClean="0"/>
              <a:t>Click to edit Master title style</a:t>
            </a:r>
            <a:endParaRPr lang="en-US" dirty="0"/>
          </a:p>
        </p:txBody>
      </p:sp>
      <p:sp>
        <p:nvSpPr>
          <p:cNvPr id="3" name="Content Placeholder 2"/>
          <p:cNvSpPr>
            <a:spLocks noGrp="1"/>
          </p:cNvSpPr>
          <p:nvPr>
            <p:ph idx="1"/>
          </p:nvPr>
        </p:nvSpPr>
        <p:spPr>
          <a:xfrm>
            <a:off x="463550" y="977900"/>
            <a:ext cx="8229600" cy="3644900"/>
          </a:xfrm>
          <a:prstGeom prst="rect">
            <a:avLst/>
          </a:prstGeom>
        </p:spPr>
        <p:txBody>
          <a:bodyPr/>
          <a:lstStyle>
            <a:lvl1pPr>
              <a:defRPr sz="2000" b="0" i="0">
                <a:solidFill>
                  <a:schemeClr val="bg1"/>
                </a:solidFill>
                <a:latin typeface="HelveticaNeueLT Std Lt"/>
                <a:cs typeface="HelveticaNeueLT Std Lt"/>
              </a:defRPr>
            </a:lvl1pPr>
            <a:lvl2pPr>
              <a:defRPr sz="1800" b="0" i="0">
                <a:solidFill>
                  <a:schemeClr val="bg1"/>
                </a:solidFill>
                <a:latin typeface="HelveticaNeueLT Std Lt"/>
                <a:cs typeface="HelveticaNeueLT Std Lt"/>
              </a:defRPr>
            </a:lvl2pPr>
            <a:lvl3pPr>
              <a:defRPr sz="1600" b="0" i="0">
                <a:solidFill>
                  <a:schemeClr val="bg1"/>
                </a:solidFill>
                <a:latin typeface="HelveticaNeueLT Std Lt"/>
                <a:cs typeface="HelveticaNeueLT Std Lt"/>
              </a:defRPr>
            </a:lvl3pPr>
            <a:lvl4pPr>
              <a:defRPr sz="1400" b="0" i="0">
                <a:solidFill>
                  <a:schemeClr val="bg1"/>
                </a:solidFill>
                <a:latin typeface="HelveticaNeueLT Std Lt"/>
                <a:cs typeface="HelveticaNeueLT Std Lt"/>
              </a:defRPr>
            </a:lvl4pPr>
            <a:lvl5pPr>
              <a:defRPr sz="1200" b="0" i="0">
                <a:solidFill>
                  <a:schemeClr val="bg1"/>
                </a:solidFill>
                <a:latin typeface="HelveticaNeueLT Std Lt"/>
                <a:cs typeface="HelveticaNeueLT Std 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1"/>
          <p:cNvSpPr>
            <a:spLocks noGrp="1"/>
          </p:cNvSpPr>
          <p:nvPr>
            <p:ph type="sldNum" sz="quarter" idx="4"/>
          </p:nvPr>
        </p:nvSpPr>
        <p:spPr>
          <a:xfrm>
            <a:off x="6635750" y="4767266"/>
            <a:ext cx="2057400" cy="274637"/>
          </a:xfrm>
          <a:prstGeom prst="rect">
            <a:avLst/>
          </a:prstGeom>
        </p:spPr>
        <p:txBody>
          <a:bodyPr vert="horz" wrap="none" lIns="0" tIns="0" rIns="0" bIns="0" rtlCol="0" anchor="ctr"/>
          <a:lstStyle>
            <a:lvl1pPr algn="r">
              <a:defRPr sz="1200">
                <a:solidFill>
                  <a:schemeClr val="bg1"/>
                </a:solidFill>
                <a:latin typeface="HelveticaNeueLT Std Cn"/>
              </a:defRPr>
            </a:lvl1pPr>
          </a:lstStyle>
          <a:p>
            <a:fld id="{84820329-EE3A-46B8-BEB3-A3786EA2FE75}"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15118411"/>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6635750" y="4767266"/>
            <a:ext cx="2057400" cy="274637"/>
          </a:xfrm>
          <a:prstGeom prst="rect">
            <a:avLst/>
          </a:prstGeom>
        </p:spPr>
        <p:txBody>
          <a:bodyPr vert="horz" wrap="none" lIns="0" tIns="0" rIns="0" bIns="0" rtlCol="0" anchor="ctr"/>
          <a:lstStyle>
            <a:lvl1pPr algn="r">
              <a:defRPr sz="1200">
                <a:solidFill>
                  <a:schemeClr val="bg1"/>
                </a:solidFill>
                <a:latin typeface="HelveticaNeueLT Std Cn"/>
              </a:defRPr>
            </a:lvl1pPr>
          </a:lstStyle>
          <a:p>
            <a:fld id="{84820329-EE3A-46B8-BEB3-A3786EA2FE75}"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89757599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p:cNvSpPr>
            <a:spLocks noGrp="1"/>
          </p:cNvSpPr>
          <p:nvPr>
            <p:ph type="title"/>
          </p:nvPr>
        </p:nvSpPr>
        <p:spPr>
          <a:xfrm>
            <a:off x="463550" y="134990"/>
            <a:ext cx="8229600" cy="601611"/>
          </a:xfrm>
          <a:prstGeom prst="rect">
            <a:avLst/>
          </a:prstGeom>
        </p:spPr>
        <p:txBody>
          <a:bodyPr/>
          <a:lstStyle>
            <a:lvl1pPr algn="l">
              <a:defRPr sz="2800" b="0" i="0">
                <a:solidFill>
                  <a:schemeClr val="bg1"/>
                </a:solidFill>
                <a:latin typeface="HelveticaNeueLT Std Cn"/>
                <a:cs typeface="HelveticaNeueLT Std Cn"/>
              </a:defRPr>
            </a:lvl1pPr>
          </a:lstStyle>
          <a:p>
            <a:r>
              <a:rPr lang="en-US" dirty="0" smtClean="0"/>
              <a:t>Click to edit Master title style</a:t>
            </a:r>
            <a:endParaRPr lang="en-US" dirty="0"/>
          </a:p>
        </p:txBody>
      </p:sp>
      <p:sp>
        <p:nvSpPr>
          <p:cNvPr id="3" name="Content Placeholder 2"/>
          <p:cNvSpPr>
            <a:spLocks noGrp="1"/>
          </p:cNvSpPr>
          <p:nvPr>
            <p:ph idx="1"/>
          </p:nvPr>
        </p:nvSpPr>
        <p:spPr>
          <a:xfrm>
            <a:off x="463550" y="977900"/>
            <a:ext cx="8229600" cy="3644900"/>
          </a:xfrm>
          <a:prstGeom prst="rect">
            <a:avLst/>
          </a:prstGeom>
        </p:spPr>
        <p:txBody>
          <a:bodyPr/>
          <a:lstStyle>
            <a:lvl1pPr>
              <a:defRPr sz="2000" b="0" i="0">
                <a:solidFill>
                  <a:schemeClr val="bg1"/>
                </a:solidFill>
                <a:latin typeface="HelveticaNeueLT Std Lt"/>
                <a:cs typeface="HelveticaNeueLT Std Lt"/>
              </a:defRPr>
            </a:lvl1pPr>
            <a:lvl2pPr>
              <a:defRPr sz="1800" b="0" i="0">
                <a:solidFill>
                  <a:schemeClr val="bg1"/>
                </a:solidFill>
                <a:latin typeface="HelveticaNeueLT Std Lt"/>
                <a:cs typeface="HelveticaNeueLT Std Lt"/>
              </a:defRPr>
            </a:lvl2pPr>
            <a:lvl3pPr>
              <a:defRPr sz="1600" b="0" i="0">
                <a:solidFill>
                  <a:schemeClr val="bg1"/>
                </a:solidFill>
                <a:latin typeface="HelveticaNeueLT Std Lt"/>
                <a:cs typeface="HelveticaNeueLT Std Lt"/>
              </a:defRPr>
            </a:lvl3pPr>
            <a:lvl4pPr>
              <a:defRPr sz="1400" b="0" i="0">
                <a:solidFill>
                  <a:schemeClr val="bg1"/>
                </a:solidFill>
                <a:latin typeface="HelveticaNeueLT Std Lt"/>
                <a:cs typeface="HelveticaNeueLT Std Lt"/>
              </a:defRPr>
            </a:lvl4pPr>
            <a:lvl5pPr>
              <a:defRPr sz="1200" b="0" i="0">
                <a:solidFill>
                  <a:schemeClr val="bg1"/>
                </a:solidFill>
                <a:latin typeface="HelveticaNeueLT Std Lt"/>
                <a:cs typeface="HelveticaNeueLT Std 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1"/>
          <p:cNvSpPr>
            <a:spLocks noGrp="1"/>
          </p:cNvSpPr>
          <p:nvPr>
            <p:ph type="sldNum" sz="quarter" idx="4"/>
          </p:nvPr>
        </p:nvSpPr>
        <p:spPr>
          <a:xfrm>
            <a:off x="6635750" y="4767266"/>
            <a:ext cx="2057400" cy="274637"/>
          </a:xfrm>
          <a:prstGeom prst="rect">
            <a:avLst/>
          </a:prstGeom>
        </p:spPr>
        <p:txBody>
          <a:bodyPr vert="horz" wrap="none" lIns="0" tIns="0" rIns="0" bIns="0" rtlCol="0" anchor="ctr"/>
          <a:lstStyle>
            <a:lvl1pPr algn="r">
              <a:defRPr sz="1200">
                <a:solidFill>
                  <a:schemeClr val="bg1"/>
                </a:solidFill>
                <a:latin typeface="HelveticaNeueLT Std Cn"/>
              </a:defRPr>
            </a:lvl1pPr>
          </a:lstStyle>
          <a:p>
            <a:fld id="{84820329-EE3A-46B8-BEB3-A3786EA2FE75}" type="slidenum">
              <a:rPr lang="en-US" smtClean="0"/>
              <a:pPr/>
              <a:t>‹#›</a:t>
            </a:fld>
            <a:endParaRPr lang="en-US" dirty="0"/>
          </a:p>
        </p:txBody>
      </p:sp>
    </p:spTree>
    <p:extLst>
      <p:ext uri="{BB962C8B-B14F-4D97-AF65-F5344CB8AC3E}">
        <p14:creationId xmlns:p14="http://schemas.microsoft.com/office/powerpoint/2010/main" val="3246779676"/>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6635750" y="4767266"/>
            <a:ext cx="2057400" cy="274637"/>
          </a:xfrm>
          <a:prstGeom prst="rect">
            <a:avLst/>
          </a:prstGeom>
        </p:spPr>
        <p:txBody>
          <a:bodyPr vert="horz" wrap="none" lIns="0" tIns="0" rIns="0" bIns="0" rtlCol="0" anchor="ctr"/>
          <a:lstStyle>
            <a:lvl1pPr algn="r">
              <a:defRPr sz="1200">
                <a:solidFill>
                  <a:schemeClr val="bg1"/>
                </a:solidFill>
                <a:latin typeface="HelveticaNeueLT Std Cn"/>
              </a:defRPr>
            </a:lvl1pPr>
          </a:lstStyle>
          <a:p>
            <a:fld id="{84820329-EE3A-46B8-BEB3-A3786EA2FE75}" type="slidenum">
              <a:rPr lang="en-US" smtClean="0"/>
              <a:pPr/>
              <a:t>‹#›</a:t>
            </a:fld>
            <a:endParaRPr lang="en-US" dirty="0"/>
          </a:p>
        </p:txBody>
      </p:sp>
    </p:spTree>
    <p:extLst>
      <p:ext uri="{BB962C8B-B14F-4D97-AF65-F5344CB8AC3E}">
        <p14:creationId xmlns:p14="http://schemas.microsoft.com/office/powerpoint/2010/main" val="2693710629"/>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5831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4641"/>
            <a:ext cx="7886700" cy="993775"/>
          </a:xfrm>
          <a:prstGeom prst="rect">
            <a:avLst/>
          </a:prstGeom>
        </p:spPr>
        <p:txBody>
          <a:bodyPr/>
          <a:lstStyle>
            <a:lvl1pPr>
              <a:defRPr>
                <a:solidFill>
                  <a:schemeClr val="bg1"/>
                </a:solidFill>
                <a:latin typeface="HelveticaNeueLT Std Cn"/>
              </a:defRPr>
            </a:lvl1pPr>
          </a:lstStyle>
          <a:p>
            <a:r>
              <a:rPr lang="en-US" dirty="0" smtClean="0"/>
              <a:t>Questions?</a:t>
            </a:r>
            <a:endParaRPr lang="en-US" dirty="0"/>
          </a:p>
        </p:txBody>
      </p:sp>
    </p:spTree>
    <p:extLst>
      <p:ext uri="{BB962C8B-B14F-4D97-AF65-F5344CB8AC3E}">
        <p14:creationId xmlns:p14="http://schemas.microsoft.com/office/powerpoint/2010/main" val="1037446476"/>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2" name="Title 1"/>
          <p:cNvSpPr>
            <a:spLocks noGrp="1"/>
          </p:cNvSpPr>
          <p:nvPr>
            <p:ph type="title"/>
          </p:nvPr>
        </p:nvSpPr>
        <p:spPr>
          <a:xfrm>
            <a:off x="463550" y="134990"/>
            <a:ext cx="8229600" cy="601611"/>
          </a:xfrm>
          <a:prstGeom prst="rect">
            <a:avLst/>
          </a:prstGeom>
        </p:spPr>
        <p:txBody>
          <a:bodyPr/>
          <a:lstStyle>
            <a:lvl1pPr algn="l">
              <a:defRPr sz="2800" b="0" i="0">
                <a:solidFill>
                  <a:schemeClr val="bg1"/>
                </a:solidFill>
                <a:latin typeface="HelveticaNeueLT Std Cn"/>
                <a:cs typeface="HelveticaNeueLT Std Cn"/>
              </a:defRPr>
            </a:lvl1pPr>
          </a:lstStyle>
          <a:p>
            <a:r>
              <a:rPr lang="en-US" dirty="0" smtClean="0"/>
              <a:t>Click to edit Master title style</a:t>
            </a:r>
            <a:endParaRPr lang="en-US" dirty="0"/>
          </a:p>
        </p:txBody>
      </p:sp>
      <p:sp>
        <p:nvSpPr>
          <p:cNvPr id="3" name="Content Placeholder 2"/>
          <p:cNvSpPr>
            <a:spLocks noGrp="1"/>
          </p:cNvSpPr>
          <p:nvPr>
            <p:ph idx="1"/>
          </p:nvPr>
        </p:nvSpPr>
        <p:spPr>
          <a:xfrm>
            <a:off x="463550" y="977900"/>
            <a:ext cx="8229600" cy="3644900"/>
          </a:xfrm>
          <a:prstGeom prst="rect">
            <a:avLst/>
          </a:prstGeom>
        </p:spPr>
        <p:txBody>
          <a:bodyPr/>
          <a:lstStyle>
            <a:lvl1pPr>
              <a:defRPr sz="2000" b="0" i="0">
                <a:solidFill>
                  <a:schemeClr val="bg1"/>
                </a:solidFill>
                <a:latin typeface="HelveticaNeueLT Std Lt"/>
                <a:cs typeface="HelveticaNeueLT Std Lt"/>
              </a:defRPr>
            </a:lvl1pPr>
            <a:lvl2pPr>
              <a:defRPr sz="1800" b="0" i="0">
                <a:solidFill>
                  <a:schemeClr val="bg1"/>
                </a:solidFill>
                <a:latin typeface="HelveticaNeueLT Std Lt"/>
                <a:cs typeface="HelveticaNeueLT Std Lt"/>
              </a:defRPr>
            </a:lvl2pPr>
            <a:lvl3pPr>
              <a:defRPr sz="1600" b="0" i="0">
                <a:solidFill>
                  <a:schemeClr val="bg1"/>
                </a:solidFill>
                <a:latin typeface="HelveticaNeueLT Std Lt"/>
                <a:cs typeface="HelveticaNeueLT Std Lt"/>
              </a:defRPr>
            </a:lvl3pPr>
            <a:lvl4pPr>
              <a:defRPr sz="1400" b="0" i="0">
                <a:solidFill>
                  <a:schemeClr val="bg1"/>
                </a:solidFill>
                <a:latin typeface="HelveticaNeueLT Std Lt"/>
                <a:cs typeface="HelveticaNeueLT Std Lt"/>
              </a:defRPr>
            </a:lvl4pPr>
            <a:lvl5pPr>
              <a:defRPr sz="1200" b="0" i="0">
                <a:solidFill>
                  <a:schemeClr val="bg1"/>
                </a:solidFill>
                <a:latin typeface="HelveticaNeueLT Std Lt"/>
                <a:cs typeface="HelveticaNeueLT Std 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1"/>
          <p:cNvSpPr>
            <a:spLocks noGrp="1"/>
          </p:cNvSpPr>
          <p:nvPr>
            <p:ph type="sldNum" sz="quarter" idx="4"/>
          </p:nvPr>
        </p:nvSpPr>
        <p:spPr>
          <a:xfrm>
            <a:off x="6635750" y="4767266"/>
            <a:ext cx="2057400" cy="274637"/>
          </a:xfrm>
          <a:prstGeom prst="rect">
            <a:avLst/>
          </a:prstGeom>
        </p:spPr>
        <p:txBody>
          <a:bodyPr vert="horz" wrap="none" lIns="0" tIns="0" rIns="0" bIns="0" rtlCol="0" anchor="ctr"/>
          <a:lstStyle>
            <a:lvl1pPr algn="r">
              <a:defRPr sz="1200">
                <a:solidFill>
                  <a:schemeClr val="bg1"/>
                </a:solidFill>
                <a:latin typeface="HelveticaNeueLT Std Cn"/>
              </a:defRPr>
            </a:lvl1pPr>
          </a:lstStyle>
          <a:p>
            <a:fld id="{84820329-EE3A-46B8-BEB3-A3786EA2FE75}" type="slidenum">
              <a:rPr lang="en-US" smtClean="0"/>
              <a:pPr/>
              <a:t>‹#›</a:t>
            </a:fld>
            <a:endParaRPr lang="en-US" dirty="0"/>
          </a:p>
        </p:txBody>
      </p:sp>
    </p:spTree>
    <p:extLst>
      <p:ext uri="{BB962C8B-B14F-4D97-AF65-F5344CB8AC3E}">
        <p14:creationId xmlns:p14="http://schemas.microsoft.com/office/powerpoint/2010/main" val="1273970124"/>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p:cNvSpPr>
            <a:spLocks noGrp="1"/>
          </p:cNvSpPr>
          <p:nvPr>
            <p:ph type="title"/>
          </p:nvPr>
        </p:nvSpPr>
        <p:spPr>
          <a:xfrm>
            <a:off x="463550" y="134990"/>
            <a:ext cx="8229600" cy="601611"/>
          </a:xfrm>
          <a:prstGeom prst="rect">
            <a:avLst/>
          </a:prstGeom>
        </p:spPr>
        <p:txBody>
          <a:bodyPr/>
          <a:lstStyle>
            <a:lvl1pPr algn="l">
              <a:defRPr sz="2800" b="0" i="0">
                <a:solidFill>
                  <a:schemeClr val="bg1"/>
                </a:solidFill>
                <a:latin typeface="HelveticaNeueLT Std Cn"/>
                <a:cs typeface="HelveticaNeueLT Std Cn"/>
              </a:defRPr>
            </a:lvl1pPr>
          </a:lstStyle>
          <a:p>
            <a:r>
              <a:rPr lang="en-US" dirty="0" smtClean="0"/>
              <a:t>Click to edit Master title style</a:t>
            </a:r>
            <a:endParaRPr lang="en-US" dirty="0"/>
          </a:p>
        </p:txBody>
      </p:sp>
      <p:sp>
        <p:nvSpPr>
          <p:cNvPr id="3" name="Content Placeholder 2"/>
          <p:cNvSpPr>
            <a:spLocks noGrp="1"/>
          </p:cNvSpPr>
          <p:nvPr>
            <p:ph idx="1"/>
          </p:nvPr>
        </p:nvSpPr>
        <p:spPr>
          <a:xfrm>
            <a:off x="463550" y="977900"/>
            <a:ext cx="8229600" cy="3644900"/>
          </a:xfrm>
          <a:prstGeom prst="rect">
            <a:avLst/>
          </a:prstGeom>
        </p:spPr>
        <p:txBody>
          <a:bodyPr/>
          <a:lstStyle>
            <a:lvl1pPr>
              <a:defRPr sz="2000" b="0" i="0">
                <a:solidFill>
                  <a:schemeClr val="bg1"/>
                </a:solidFill>
                <a:latin typeface="HelveticaNeueLT Std Lt"/>
                <a:cs typeface="HelveticaNeueLT Std Lt"/>
              </a:defRPr>
            </a:lvl1pPr>
            <a:lvl2pPr>
              <a:defRPr sz="1800" b="0" i="0">
                <a:solidFill>
                  <a:schemeClr val="bg1"/>
                </a:solidFill>
                <a:latin typeface="HelveticaNeueLT Std Lt"/>
                <a:cs typeface="HelveticaNeueLT Std Lt"/>
              </a:defRPr>
            </a:lvl2pPr>
            <a:lvl3pPr>
              <a:defRPr sz="1600" b="0" i="0">
                <a:solidFill>
                  <a:schemeClr val="bg1"/>
                </a:solidFill>
                <a:latin typeface="HelveticaNeueLT Std Lt"/>
                <a:cs typeface="HelveticaNeueLT Std Lt"/>
              </a:defRPr>
            </a:lvl3pPr>
            <a:lvl4pPr>
              <a:defRPr sz="1400" b="0" i="0">
                <a:solidFill>
                  <a:schemeClr val="bg1"/>
                </a:solidFill>
                <a:latin typeface="HelveticaNeueLT Std Lt"/>
                <a:cs typeface="HelveticaNeueLT Std Lt"/>
              </a:defRPr>
            </a:lvl4pPr>
            <a:lvl5pPr>
              <a:defRPr sz="1200" b="0" i="0">
                <a:solidFill>
                  <a:schemeClr val="bg1"/>
                </a:solidFill>
                <a:latin typeface="HelveticaNeueLT Std Lt"/>
                <a:cs typeface="HelveticaNeueLT Std 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1"/>
          <p:cNvSpPr>
            <a:spLocks noGrp="1"/>
          </p:cNvSpPr>
          <p:nvPr>
            <p:ph type="sldNum" sz="quarter" idx="4"/>
          </p:nvPr>
        </p:nvSpPr>
        <p:spPr>
          <a:xfrm>
            <a:off x="6635750" y="4767266"/>
            <a:ext cx="2057400" cy="274637"/>
          </a:xfrm>
          <a:prstGeom prst="rect">
            <a:avLst/>
          </a:prstGeom>
        </p:spPr>
        <p:txBody>
          <a:bodyPr vert="horz" wrap="none" lIns="0" tIns="0" rIns="0" bIns="0" rtlCol="0" anchor="ctr"/>
          <a:lstStyle>
            <a:lvl1pPr algn="r">
              <a:defRPr sz="1200">
                <a:solidFill>
                  <a:schemeClr val="bg1"/>
                </a:solidFill>
                <a:latin typeface="HelveticaNeueLT Std Cn"/>
              </a:defRPr>
            </a:lvl1pPr>
          </a:lstStyle>
          <a:p>
            <a:fld id="{84820329-EE3A-46B8-BEB3-A3786EA2FE75}"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188680139"/>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6635750" y="4767266"/>
            <a:ext cx="2057400" cy="274637"/>
          </a:xfrm>
          <a:prstGeom prst="rect">
            <a:avLst/>
          </a:prstGeom>
        </p:spPr>
        <p:txBody>
          <a:bodyPr vert="horz" wrap="none" lIns="0" tIns="0" rIns="0" bIns="0" rtlCol="0" anchor="ctr"/>
          <a:lstStyle>
            <a:lvl1pPr algn="r">
              <a:defRPr sz="1200">
                <a:solidFill>
                  <a:schemeClr val="bg1"/>
                </a:solidFill>
                <a:latin typeface="HelveticaNeueLT Std Cn"/>
              </a:defRPr>
            </a:lvl1pPr>
          </a:lstStyle>
          <a:p>
            <a:fld id="{84820329-EE3A-46B8-BEB3-A3786EA2FE75}"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530777361"/>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theme" Target="../theme/theme3.xml"/><Relationship Id="rId3"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4"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Relationship Id="rId16" Type="http://schemas.openxmlformats.org/officeDocument/2006/relationships/theme" Target="../theme/theme6.xml"/><Relationship Id="rId17" Type="http://schemas.openxmlformats.org/officeDocument/2006/relationships/image" Target="../media/image3.png"/><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72249"/>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742950"/>
          </a:xfrm>
          <a:prstGeom prst="rect">
            <a:avLst/>
          </a:prstGeom>
          <a:solidFill>
            <a:srgbClr val="072249"/>
          </a:solidFill>
          <a:ln w="63500">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51" name="Picture 2" descr="CoE-horiz-4c-rev.png"/>
          <p:cNvPicPr>
            <a:picLocks/>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5931" y="232569"/>
            <a:ext cx="2809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userDrawn="1"/>
        </p:nvCxnSpPr>
        <p:spPr>
          <a:xfrm>
            <a:off x="0" y="742950"/>
            <a:ext cx="9144000" cy="0"/>
          </a:xfrm>
          <a:prstGeom prst="line">
            <a:avLst/>
          </a:prstGeom>
          <a:ln w="63500">
            <a:solidFill>
              <a:srgbClr val="F8D715"/>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userDrawn="1"/>
        </p:nvPicPr>
        <p:blipFill rotWithShape="1">
          <a:blip r:embed="rId5">
            <a:extLst>
              <a:ext uri="{28A0092B-C50C-407E-A947-70E740481C1C}">
                <a14:useLocalDpi xmlns:a14="http://schemas.microsoft.com/office/drawing/2010/main" val="0"/>
              </a:ext>
            </a:extLst>
          </a:blip>
          <a:srcRect t="59183" b="9604"/>
          <a:stretch/>
        </p:blipFill>
        <p:spPr>
          <a:xfrm>
            <a:off x="6807595" y="136859"/>
            <a:ext cx="1919895" cy="469231"/>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 id="2147483681" r:id="rId2"/>
  </p:sldLayoutIdLst>
  <p:timing>
    <p:tnLst>
      <p:par>
        <p:cTn xmlns:p14="http://schemas.microsoft.com/office/powerpoint/2010/main" id="1" dur="indefinite" restart="never" nodeType="tmRoot"/>
      </p:par>
    </p:tnLst>
  </p:timing>
  <p:hf hdr="0" ftr="0" dt="0"/>
  <p:txStyles>
    <p:titleStyle>
      <a:lvl1pPr algn="ctr" defTabSz="457200" rtl="0" fontAlgn="base">
        <a:spcBef>
          <a:spcPct val="0"/>
        </a:spcBef>
        <a:spcAft>
          <a:spcPct val="0"/>
        </a:spcAft>
        <a:defRPr sz="4400" kern="1200">
          <a:solidFill>
            <a:schemeClr val="tx1"/>
          </a:solidFill>
          <a:latin typeface="+mj-lt"/>
          <a:ea typeface="MS PGothic" panose="020B0600070205080204" pitchFamily="34" charset="-128"/>
          <a:cs typeface="+mj-cs"/>
        </a:defRPr>
      </a:lvl1pPr>
      <a:lvl2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2pPr>
      <a:lvl3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3pPr>
      <a:lvl4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4pPr>
      <a:lvl5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9pPr>
    </p:titleStyle>
    <p:bodyStyle>
      <a:lvl1pPr marL="342900" indent="-342900" algn="l" defTabSz="457200" rtl="0" fontAlgn="base">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n-cs"/>
        </a:defRPr>
      </a:lvl1pPr>
      <a:lvl2pPr marL="742950" indent="-285750" algn="l" defTabSz="457200" rtl="0" fontAlgn="base">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fontAlgn="base">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72249"/>
        </a:solidFill>
        <a:effectLst/>
      </p:bgPr>
    </p:bg>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6635750" y="4767266"/>
            <a:ext cx="2057400" cy="274637"/>
          </a:xfrm>
          <a:prstGeom prst="rect">
            <a:avLst/>
          </a:prstGeom>
        </p:spPr>
        <p:txBody>
          <a:bodyPr vert="horz" wrap="none" lIns="0" tIns="0" rIns="0" bIns="0" rtlCol="0" anchor="ctr"/>
          <a:lstStyle>
            <a:lvl1pPr algn="r">
              <a:defRPr sz="1200">
                <a:solidFill>
                  <a:schemeClr val="bg1"/>
                </a:solidFill>
                <a:latin typeface="HelveticaNeueLT Std Cn"/>
              </a:defRPr>
            </a:lvl1pPr>
          </a:lstStyle>
          <a:p>
            <a:fld id="{84820329-EE3A-46B8-BEB3-A3786EA2FE75}" type="slidenum">
              <a:rPr lang="en-US" smtClean="0"/>
              <a:pPr/>
              <a:t>‹#›</a:t>
            </a:fld>
            <a:endParaRPr lang="en-US" dirty="0"/>
          </a:p>
        </p:txBody>
      </p:sp>
    </p:spTree>
    <p:extLst>
      <p:ext uri="{BB962C8B-B14F-4D97-AF65-F5344CB8AC3E}">
        <p14:creationId xmlns:p14="http://schemas.microsoft.com/office/powerpoint/2010/main" val="2174428460"/>
      </p:ext>
    </p:extLst>
  </p:cSld>
  <p:clrMap bg1="lt1" tx1="dk1" bg2="lt2" tx2="dk2" accent1="accent1" accent2="accent2" accent3="accent3" accent4="accent4" accent5="accent5" accent6="accent6" hlink="hlink" folHlink="folHlink"/>
  <p:sldLayoutIdLst>
    <p:sldLayoutId id="2147483678" r:id="rId1"/>
    <p:sldLayoutId id="2147483680" r:id="rId2"/>
  </p:sldLayoutIdLst>
  <p:timing>
    <p:tnLst>
      <p:par>
        <p:cTn xmlns:p14="http://schemas.microsoft.com/office/powerpoint/2010/main" id="1" dur="indefinite" restart="never" nodeType="tmRoot"/>
      </p:par>
    </p:tnLst>
  </p:timing>
  <p:hf hdr="0" ftr="0" dt="0"/>
  <p:txStyles>
    <p:titleStyle>
      <a:lvl1pPr algn="ctr" defTabSz="457200" rtl="0" fontAlgn="base">
        <a:spcBef>
          <a:spcPct val="0"/>
        </a:spcBef>
        <a:spcAft>
          <a:spcPct val="0"/>
        </a:spcAft>
        <a:defRPr sz="4400" kern="1200">
          <a:solidFill>
            <a:schemeClr val="tx1"/>
          </a:solidFill>
          <a:latin typeface="+mj-lt"/>
          <a:ea typeface="MS PGothic" panose="020B0600070205080204" pitchFamily="34" charset="-128"/>
          <a:cs typeface="+mj-cs"/>
        </a:defRPr>
      </a:lvl1pPr>
      <a:lvl2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2pPr>
      <a:lvl3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3pPr>
      <a:lvl4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4pPr>
      <a:lvl5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9pPr>
    </p:titleStyle>
    <p:bodyStyle>
      <a:lvl1pPr marL="342900" indent="-342900" algn="l" defTabSz="457200" rtl="0" fontAlgn="base">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n-cs"/>
        </a:defRPr>
      </a:lvl1pPr>
      <a:lvl2pPr marL="742950" indent="-285750" algn="l" defTabSz="457200" rtl="0" fontAlgn="base">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fontAlgn="base">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72249"/>
        </a:solidFill>
        <a:effectLst/>
      </p:bgPr>
    </p:bg>
    <p:spTree>
      <p:nvGrpSpPr>
        <p:cNvPr id="1" name=""/>
        <p:cNvGrpSpPr/>
        <p:nvPr/>
      </p:nvGrpSpPr>
      <p:grpSpPr>
        <a:xfrm>
          <a:off x="0" y="0"/>
          <a:ext cx="0" cy="0"/>
          <a:chOff x="0" y="0"/>
          <a:chExt cx="0" cy="0"/>
        </a:xfrm>
      </p:grpSpPr>
      <p:pic>
        <p:nvPicPr>
          <p:cNvPr id="1026" name="Picture 1" descr="CoE-horiz-4c-rev.png"/>
          <p:cNvPicPr>
            <a:picLocks/>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19300" y="2319338"/>
            <a:ext cx="51054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0" r:id="rId1"/>
  </p:sldLayoutIdLst>
  <p:timing>
    <p:tnLst>
      <p:par>
        <p:cTn xmlns:p14="http://schemas.microsoft.com/office/powerpoint/2010/main" id="1" dur="indefinite" restart="never" nodeType="tmRoot"/>
      </p:par>
    </p:tnLst>
  </p:timing>
  <p:hf hdr="0" ftr="0" dt="0"/>
  <p:txStyles>
    <p:titleStyle>
      <a:lvl1pPr algn="ctr" defTabSz="457200" rtl="0" fontAlgn="base">
        <a:spcBef>
          <a:spcPct val="0"/>
        </a:spcBef>
        <a:spcAft>
          <a:spcPct val="0"/>
        </a:spcAft>
        <a:defRPr sz="4400" kern="1200">
          <a:solidFill>
            <a:schemeClr val="tx1"/>
          </a:solidFill>
          <a:latin typeface="+mj-lt"/>
          <a:ea typeface="MS PGothic" panose="020B0600070205080204" pitchFamily="34" charset="-128"/>
          <a:cs typeface="+mj-cs"/>
        </a:defRPr>
      </a:lvl1pPr>
      <a:lvl2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2pPr>
      <a:lvl3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3pPr>
      <a:lvl4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4pPr>
      <a:lvl5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9pPr>
    </p:titleStyle>
    <p:bodyStyle>
      <a:lvl1pPr marL="342900" indent="-342900" algn="l" defTabSz="457200" rtl="0" fontAlgn="base">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n-cs"/>
        </a:defRPr>
      </a:lvl1pPr>
      <a:lvl2pPr marL="742950" indent="-285750" algn="l" defTabSz="457200" rtl="0" fontAlgn="base">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fontAlgn="base">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72249"/>
        </a:solidFill>
        <a:effectLst/>
      </p:bgPr>
    </p:bg>
    <p:spTree>
      <p:nvGrpSpPr>
        <p:cNvPr id="1" name=""/>
        <p:cNvGrpSpPr/>
        <p:nvPr/>
      </p:nvGrpSpPr>
      <p:grpSpPr>
        <a:xfrm>
          <a:off x="0" y="0"/>
          <a:ext cx="0" cy="0"/>
          <a:chOff x="0" y="0"/>
          <a:chExt cx="0" cy="0"/>
        </a:xfrm>
      </p:grpSpPr>
      <p:pic>
        <p:nvPicPr>
          <p:cNvPr id="3074" name="Picture 7" descr="CoE-horiz-4c-rev.png"/>
          <p:cNvPicPr>
            <a:picLocks/>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105150" y="3924303"/>
            <a:ext cx="29337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5" r:id="rId1"/>
    <p:sldLayoutId id="2147483698" r:id="rId2"/>
  </p:sldLayoutIdLst>
  <p:timing>
    <p:tnLst>
      <p:par>
        <p:cTn xmlns:p14="http://schemas.microsoft.com/office/powerpoint/2010/main" id="1" dur="indefinite" restart="never" nodeType="tmRoot"/>
      </p:par>
    </p:tnLst>
  </p:timing>
  <p:hf hdr="0" ftr="0" dt="0"/>
  <p:txStyles>
    <p:titleStyle>
      <a:lvl1pPr algn="ctr" defTabSz="457200" rtl="0" fontAlgn="base">
        <a:spcBef>
          <a:spcPct val="0"/>
        </a:spcBef>
        <a:spcAft>
          <a:spcPct val="0"/>
        </a:spcAft>
        <a:defRPr sz="4400" kern="1200">
          <a:solidFill>
            <a:schemeClr val="tx1"/>
          </a:solidFill>
          <a:latin typeface="+mj-lt"/>
          <a:ea typeface="MS PGothic" panose="020B0600070205080204" pitchFamily="34" charset="-128"/>
          <a:cs typeface="+mj-cs"/>
        </a:defRPr>
      </a:lvl1pPr>
      <a:lvl2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2pPr>
      <a:lvl3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3pPr>
      <a:lvl4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4pPr>
      <a:lvl5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9pPr>
    </p:titleStyle>
    <p:bodyStyle>
      <a:lvl1pPr marL="342900" indent="-342900" algn="l" defTabSz="457200" rtl="0" fontAlgn="base">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n-cs"/>
        </a:defRPr>
      </a:lvl1pPr>
      <a:lvl2pPr marL="742950" indent="-285750" algn="l" defTabSz="457200" rtl="0" fontAlgn="base">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fontAlgn="base">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72249"/>
        </a:solidFill>
        <a:effectLst/>
      </p:bgPr>
    </p:bg>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6635750" y="4767266"/>
            <a:ext cx="2057400" cy="274637"/>
          </a:xfrm>
          <a:prstGeom prst="rect">
            <a:avLst/>
          </a:prstGeom>
        </p:spPr>
        <p:txBody>
          <a:bodyPr vert="horz" wrap="none" lIns="0" tIns="0" rIns="0" bIns="0" rtlCol="0" anchor="ctr"/>
          <a:lstStyle>
            <a:lvl1pPr algn="r">
              <a:defRPr sz="1200">
                <a:solidFill>
                  <a:schemeClr val="bg1"/>
                </a:solidFill>
                <a:latin typeface="HelveticaNeueLT Std Cn"/>
              </a:defRPr>
            </a:lvl1pPr>
          </a:lstStyle>
          <a:p>
            <a:fld id="{84820329-EE3A-46B8-BEB3-A3786EA2FE75}"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439600147"/>
      </p:ext>
    </p:extLst>
  </p:cSld>
  <p:clrMap bg1="lt1" tx1="dk1" bg2="lt2" tx2="dk2" accent1="accent1" accent2="accent2" accent3="accent3" accent4="accent4" accent5="accent5" accent6="accent6" hlink="hlink" folHlink="folHlink"/>
  <p:sldLayoutIdLst>
    <p:sldLayoutId id="2147483700" r:id="rId1"/>
    <p:sldLayoutId id="2147483701" r:id="rId2"/>
  </p:sldLayoutIdLst>
  <p:timing>
    <p:tnLst>
      <p:par>
        <p:cTn xmlns:p14="http://schemas.microsoft.com/office/powerpoint/2010/main" id="1" dur="indefinite" restart="never" nodeType="tmRoot"/>
      </p:par>
    </p:tnLst>
  </p:timing>
  <p:hf hdr="0" ftr="0" dt="0"/>
  <p:txStyles>
    <p:titleStyle>
      <a:lvl1pPr algn="ctr" defTabSz="457200" rtl="0" fontAlgn="base">
        <a:spcBef>
          <a:spcPct val="0"/>
        </a:spcBef>
        <a:spcAft>
          <a:spcPct val="0"/>
        </a:spcAft>
        <a:defRPr sz="4400" kern="1200">
          <a:solidFill>
            <a:schemeClr val="tx1"/>
          </a:solidFill>
          <a:latin typeface="+mj-lt"/>
          <a:ea typeface="MS PGothic" panose="020B0600070205080204" pitchFamily="34" charset="-128"/>
          <a:cs typeface="+mj-cs"/>
        </a:defRPr>
      </a:lvl1pPr>
      <a:lvl2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2pPr>
      <a:lvl3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3pPr>
      <a:lvl4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4pPr>
      <a:lvl5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9pPr>
    </p:titleStyle>
    <p:bodyStyle>
      <a:lvl1pPr marL="342900" indent="-342900" algn="l" defTabSz="457200" rtl="0" fontAlgn="base">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n-cs"/>
        </a:defRPr>
      </a:lvl1pPr>
      <a:lvl2pPr marL="742950" indent="-285750" algn="l" defTabSz="457200" rtl="0" fontAlgn="base">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fontAlgn="base">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914400" y="742950"/>
            <a:ext cx="7315200" cy="3657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4686300"/>
            <a:ext cx="26670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800" b="1">
                <a:latin typeface="+mn-lt"/>
                <a:ea typeface="+mn-ea"/>
                <a:cs typeface="+mn-cs"/>
              </a:defRPr>
            </a:lvl1pPr>
          </a:lstStyle>
          <a:p>
            <a:pPr defTabSz="914400">
              <a:defRPr/>
            </a:pPr>
            <a:endParaRPr lang="en-US">
              <a:solidFill>
                <a:srgbClr val="000000"/>
              </a:solidFill>
              <a:latin typeface="Trebuchet MS"/>
            </a:endParaRPr>
          </a:p>
        </p:txBody>
      </p:sp>
      <p:sp>
        <p:nvSpPr>
          <p:cNvPr id="1029" name="Rectangle 5"/>
          <p:cNvSpPr>
            <a:spLocks noGrp="1" noChangeArrowheads="1"/>
          </p:cNvSpPr>
          <p:nvPr>
            <p:ph type="ftr" sz="quarter" idx="3"/>
          </p:nvPr>
        </p:nvSpPr>
        <p:spPr bwMode="auto">
          <a:xfrm>
            <a:off x="3124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600" b="1">
                <a:latin typeface="+mn-lt"/>
                <a:ea typeface="+mn-ea"/>
                <a:cs typeface="+mn-cs"/>
              </a:defRPr>
            </a:lvl1pPr>
          </a:lstStyle>
          <a:p>
            <a:pPr defTabSz="914400">
              <a:defRPr/>
            </a:pPr>
            <a:endParaRPr lang="en-US">
              <a:solidFill>
                <a:srgbClr val="000000"/>
              </a:solidFill>
              <a:latin typeface="Trebuchet MS"/>
            </a:endParaRPr>
          </a:p>
        </p:txBody>
      </p:sp>
      <p:sp>
        <p:nvSpPr>
          <p:cNvPr id="1030" name="Rectangle 6"/>
          <p:cNvSpPr>
            <a:spLocks noGrp="1" noChangeArrowheads="1"/>
          </p:cNvSpPr>
          <p:nvPr>
            <p:ph type="sldNum" sz="quarter" idx="4"/>
          </p:nvPr>
        </p:nvSpPr>
        <p:spPr bwMode="auto">
          <a:xfrm>
            <a:off x="6305550" y="4904185"/>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600" b="1">
                <a:solidFill>
                  <a:schemeClr val="folHlink"/>
                </a:solidFill>
                <a:latin typeface="Trebuchet MS" pitchFamily="1" charset="0"/>
              </a:defRPr>
            </a:lvl1pPr>
          </a:lstStyle>
          <a:p>
            <a:pPr defTabSz="914400">
              <a:defRPr/>
            </a:pPr>
            <a:fld id="{5A2F9A3D-1E3F-BC4F-9DE1-80A1C234BE12}" type="slidenum">
              <a:rPr lang="en-US">
                <a:solidFill>
                  <a:srgbClr val="B2B2B2"/>
                </a:solidFill>
                <a:ea typeface="ＭＳ Ｐゴシック" pitchFamily="1" charset="-128"/>
                <a:cs typeface="ＭＳ Ｐゴシック" pitchFamily="1" charset="-128"/>
              </a:rPr>
              <a:pPr defTabSz="914400">
                <a:defRPr/>
              </a:pPr>
              <a:t>‹#›</a:t>
            </a:fld>
            <a:endParaRPr lang="en-US">
              <a:solidFill>
                <a:srgbClr val="B2B2B2"/>
              </a:solidFill>
              <a:ea typeface="ＭＳ Ｐゴシック" pitchFamily="1" charset="-128"/>
              <a:cs typeface="ＭＳ Ｐゴシック" pitchFamily="1" charset="-128"/>
            </a:endParaRPr>
          </a:p>
        </p:txBody>
      </p:sp>
      <p:sp>
        <p:nvSpPr>
          <p:cNvPr id="2" name="Rectangle 12"/>
          <p:cNvSpPr>
            <a:spLocks noGrp="1" noChangeArrowheads="1"/>
          </p:cNvSpPr>
          <p:nvPr>
            <p:ph type="title"/>
          </p:nvPr>
        </p:nvSpPr>
        <p:spPr bwMode="auto">
          <a:xfrm>
            <a:off x="169868" y="57150"/>
            <a:ext cx="8880475"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title style</a:t>
            </a:r>
          </a:p>
        </p:txBody>
      </p:sp>
      <p:pic>
        <p:nvPicPr>
          <p:cNvPr id="7" name="Picture 2" descr="C:\Users\David\Desktop\blockM.gif"/>
          <p:cNvPicPr>
            <a:picLocks noChangeAspect="1" noChangeArrowheads="1"/>
          </p:cNvPicPr>
          <p:nvPr userDrawn="1"/>
        </p:nvPicPr>
        <p:blipFill>
          <a:blip r:embed="rId17"/>
          <a:srcRect/>
          <a:stretch>
            <a:fillRect/>
          </a:stretch>
        </p:blipFill>
        <p:spPr bwMode="auto">
          <a:xfrm>
            <a:off x="8385180" y="101205"/>
            <a:ext cx="682625" cy="355997"/>
          </a:xfrm>
          <a:prstGeom prst="rect">
            <a:avLst/>
          </a:prstGeom>
          <a:noFill/>
          <a:ln w="9525">
            <a:noFill/>
            <a:miter lim="800000"/>
            <a:headEnd/>
            <a:tailEnd/>
          </a:ln>
        </p:spPr>
      </p:pic>
    </p:spTree>
    <p:extLst>
      <p:ext uri="{BB962C8B-B14F-4D97-AF65-F5344CB8AC3E}">
        <p14:creationId xmlns:p14="http://schemas.microsoft.com/office/powerpoint/2010/main" val="386350231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Lst>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400" b="1">
          <a:solidFill>
            <a:srgbClr val="000066"/>
          </a:solidFill>
          <a:latin typeface="+mj-lt"/>
          <a:ea typeface="ＭＳ Ｐゴシック" charset="-128"/>
          <a:cs typeface="ＭＳ Ｐゴシック" charset="-128"/>
        </a:defRPr>
      </a:lvl1pPr>
      <a:lvl2pPr algn="l" rtl="0" eaLnBrk="0" fontAlgn="base" hangingPunct="0">
        <a:spcBef>
          <a:spcPct val="0"/>
        </a:spcBef>
        <a:spcAft>
          <a:spcPct val="0"/>
        </a:spcAft>
        <a:defRPr sz="2400" b="1">
          <a:solidFill>
            <a:srgbClr val="000066"/>
          </a:solidFill>
          <a:latin typeface="Trebuchet MS" pitchFamily="34" charset="0"/>
          <a:ea typeface="ＭＳ Ｐゴシック" charset="-128"/>
          <a:cs typeface="ＭＳ Ｐゴシック" charset="-128"/>
        </a:defRPr>
      </a:lvl2pPr>
      <a:lvl3pPr algn="l" rtl="0" eaLnBrk="0" fontAlgn="base" hangingPunct="0">
        <a:spcBef>
          <a:spcPct val="0"/>
        </a:spcBef>
        <a:spcAft>
          <a:spcPct val="0"/>
        </a:spcAft>
        <a:defRPr sz="2400" b="1">
          <a:solidFill>
            <a:srgbClr val="000066"/>
          </a:solidFill>
          <a:latin typeface="Trebuchet MS" pitchFamily="34" charset="0"/>
          <a:ea typeface="ＭＳ Ｐゴシック" charset="-128"/>
          <a:cs typeface="ＭＳ Ｐゴシック" charset="-128"/>
        </a:defRPr>
      </a:lvl3pPr>
      <a:lvl4pPr algn="l" rtl="0" eaLnBrk="0" fontAlgn="base" hangingPunct="0">
        <a:spcBef>
          <a:spcPct val="0"/>
        </a:spcBef>
        <a:spcAft>
          <a:spcPct val="0"/>
        </a:spcAft>
        <a:defRPr sz="2400" b="1">
          <a:solidFill>
            <a:srgbClr val="000066"/>
          </a:solidFill>
          <a:latin typeface="Trebuchet MS" pitchFamily="34" charset="0"/>
          <a:ea typeface="ＭＳ Ｐゴシック" charset="-128"/>
          <a:cs typeface="ＭＳ Ｐゴシック" charset="-128"/>
        </a:defRPr>
      </a:lvl4pPr>
      <a:lvl5pPr algn="l" rtl="0" eaLnBrk="0" fontAlgn="base" hangingPunct="0">
        <a:spcBef>
          <a:spcPct val="0"/>
        </a:spcBef>
        <a:spcAft>
          <a:spcPct val="0"/>
        </a:spcAft>
        <a:defRPr sz="2400" b="1">
          <a:solidFill>
            <a:srgbClr val="000066"/>
          </a:solidFill>
          <a:latin typeface="Trebuchet MS" pitchFamily="34" charset="0"/>
          <a:ea typeface="ＭＳ Ｐゴシック" charset="-128"/>
          <a:cs typeface="ＭＳ Ｐゴシック" charset="-128"/>
        </a:defRPr>
      </a:lvl5pPr>
      <a:lvl6pPr marL="457200" algn="l" rtl="0" eaLnBrk="0" fontAlgn="base" hangingPunct="0">
        <a:spcBef>
          <a:spcPct val="0"/>
        </a:spcBef>
        <a:spcAft>
          <a:spcPct val="0"/>
        </a:spcAft>
        <a:defRPr sz="2400" b="1">
          <a:solidFill>
            <a:srgbClr val="000066"/>
          </a:solidFill>
          <a:latin typeface="Trebuchet MS" pitchFamily="34" charset="0"/>
        </a:defRPr>
      </a:lvl6pPr>
      <a:lvl7pPr marL="914400" algn="l" rtl="0" eaLnBrk="0" fontAlgn="base" hangingPunct="0">
        <a:spcBef>
          <a:spcPct val="0"/>
        </a:spcBef>
        <a:spcAft>
          <a:spcPct val="0"/>
        </a:spcAft>
        <a:defRPr sz="2400" b="1">
          <a:solidFill>
            <a:srgbClr val="000066"/>
          </a:solidFill>
          <a:latin typeface="Trebuchet MS" pitchFamily="34" charset="0"/>
        </a:defRPr>
      </a:lvl7pPr>
      <a:lvl8pPr marL="1371600" algn="l" rtl="0" eaLnBrk="0" fontAlgn="base" hangingPunct="0">
        <a:spcBef>
          <a:spcPct val="0"/>
        </a:spcBef>
        <a:spcAft>
          <a:spcPct val="0"/>
        </a:spcAft>
        <a:defRPr sz="2400" b="1">
          <a:solidFill>
            <a:srgbClr val="000066"/>
          </a:solidFill>
          <a:latin typeface="Trebuchet MS" pitchFamily="34" charset="0"/>
        </a:defRPr>
      </a:lvl8pPr>
      <a:lvl9pPr marL="1828800" algn="l" rtl="0" eaLnBrk="0" fontAlgn="base" hangingPunct="0">
        <a:spcBef>
          <a:spcPct val="0"/>
        </a:spcBef>
        <a:spcAft>
          <a:spcPct val="0"/>
        </a:spcAft>
        <a:defRPr sz="2400" b="1">
          <a:solidFill>
            <a:srgbClr val="000066"/>
          </a:solidFill>
          <a:latin typeface="Trebuchet MS"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0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72249"/>
        </a:solidFill>
        <a:effectLst/>
      </p:bgPr>
    </p:bg>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6635750" y="4767266"/>
            <a:ext cx="2057400" cy="274637"/>
          </a:xfrm>
          <a:prstGeom prst="rect">
            <a:avLst/>
          </a:prstGeom>
        </p:spPr>
        <p:txBody>
          <a:bodyPr vert="horz" wrap="none" lIns="0" tIns="0" rIns="0" bIns="0" rtlCol="0" anchor="ctr"/>
          <a:lstStyle>
            <a:lvl1pPr algn="r">
              <a:defRPr sz="1200">
                <a:solidFill>
                  <a:schemeClr val="bg1"/>
                </a:solidFill>
                <a:latin typeface="HelveticaNeueLT Std Cn"/>
              </a:defRPr>
            </a:lvl1pPr>
          </a:lstStyle>
          <a:p>
            <a:fld id="{84820329-EE3A-46B8-BEB3-A3786EA2FE75}"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627610188"/>
      </p:ext>
    </p:extLst>
  </p:cSld>
  <p:clrMap bg1="lt1" tx1="dk1" bg2="lt2" tx2="dk2" accent1="accent1" accent2="accent2" accent3="accent3" accent4="accent4" accent5="accent5" accent6="accent6" hlink="hlink" folHlink="folHlink"/>
  <p:sldLayoutIdLst>
    <p:sldLayoutId id="2147483719" r:id="rId1"/>
    <p:sldLayoutId id="2147483720" r:id="rId2"/>
  </p:sldLayoutIdLst>
  <p:timing>
    <p:tnLst>
      <p:par>
        <p:cTn xmlns:p14="http://schemas.microsoft.com/office/powerpoint/2010/main" id="1" dur="indefinite" restart="never" nodeType="tmRoot"/>
      </p:par>
    </p:tnLst>
  </p:timing>
  <p:hf hdr="0" ftr="0" dt="0"/>
  <p:txStyles>
    <p:titleStyle>
      <a:lvl1pPr algn="ctr" defTabSz="457200" rtl="0" fontAlgn="base">
        <a:spcBef>
          <a:spcPct val="0"/>
        </a:spcBef>
        <a:spcAft>
          <a:spcPct val="0"/>
        </a:spcAft>
        <a:defRPr sz="4400" kern="1200">
          <a:solidFill>
            <a:schemeClr val="tx1"/>
          </a:solidFill>
          <a:latin typeface="+mj-lt"/>
          <a:ea typeface="MS PGothic" panose="020B0600070205080204" pitchFamily="34" charset="-128"/>
          <a:cs typeface="+mj-cs"/>
        </a:defRPr>
      </a:lvl1pPr>
      <a:lvl2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2pPr>
      <a:lvl3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3pPr>
      <a:lvl4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4pPr>
      <a:lvl5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9pPr>
    </p:titleStyle>
    <p:bodyStyle>
      <a:lvl1pPr marL="342900" indent="-342900" algn="l" defTabSz="457200" rtl="0" fontAlgn="base">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n-cs"/>
        </a:defRPr>
      </a:lvl1pPr>
      <a:lvl2pPr marL="742950" indent="-285750" algn="l" defTabSz="457200" rtl="0" fontAlgn="base">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fontAlgn="base">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fontAlgn="base">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2.emf"/><Relationship Id="rId5" Type="http://schemas.openxmlformats.org/officeDocument/2006/relationships/image" Target="../media/image14.png"/><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4.png"/><Relationship Id="rId5" Type="http://schemas.openxmlformats.org/officeDocument/2006/relationships/image" Target="../media/image10.png"/><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4.png"/><Relationship Id="rId5" Type="http://schemas.openxmlformats.org/officeDocument/2006/relationships/image" Target="../media/image16.png"/><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8.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5.png"/><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1.png"/><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png"/><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9.emf"/></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3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30.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3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3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3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3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33.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33.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33.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34.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1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36.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37.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1.png"/><Relationship Id="rId3" Type="http://schemas.openxmlformats.org/officeDocument/2006/relationships/image" Target="../media/image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58.xml.rels><?xml version="1.0" encoding="UTF-8" standalone="yes"?>
<Relationships xmlns="http://schemas.openxmlformats.org/package/2006/relationships"><Relationship Id="rId11" Type="http://schemas.openxmlformats.org/officeDocument/2006/relationships/image" Target="../media/image44.emf"/><Relationship Id="rId12" Type="http://schemas.openxmlformats.org/officeDocument/2006/relationships/image" Target="../media/image8.jpeg"/><Relationship Id="rId13" Type="http://schemas.openxmlformats.org/officeDocument/2006/relationships/image" Target="../media/image45.jpeg"/><Relationship Id="rId1" Type="http://schemas.openxmlformats.org/officeDocument/2006/relationships/slideLayout" Target="../slideLayouts/slideLayout23.xml"/><Relationship Id="rId2" Type="http://schemas.openxmlformats.org/officeDocument/2006/relationships/notesSlide" Target="../notesSlides/notesSlide48.xml"/><Relationship Id="rId3" Type="http://schemas.openxmlformats.org/officeDocument/2006/relationships/image" Target="../media/image10.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9.jpeg"/><Relationship Id="rId8" Type="http://schemas.openxmlformats.org/officeDocument/2006/relationships/image" Target="../media/image4.jpeg"/><Relationship Id="rId9" Type="http://schemas.openxmlformats.org/officeDocument/2006/relationships/image" Target="../media/image5.jpeg"/><Relationship Id="rId10" Type="http://schemas.openxmlformats.org/officeDocument/2006/relationships/image" Target="../media/image43.jpeg"/></Relationships>
</file>

<file path=ppt/slides/_rels/slide59.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jpeg"/><Relationship Id="rId5" Type="http://schemas.openxmlformats.org/officeDocument/2006/relationships/image" Target="../media/image6.jpe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7.jpeg"/><Relationship Id="rId9" Type="http://schemas.openxmlformats.org/officeDocument/2006/relationships/image" Target="../media/image4.jpeg"/><Relationship Id="rId10" Type="http://schemas.openxmlformats.org/officeDocument/2006/relationships/image" Target="../media/image5.jpeg"/><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3"/>
          <p:cNvSpPr>
            <a:spLocks noGrp="1"/>
          </p:cNvSpPr>
          <p:nvPr>
            <p:ph type="title"/>
          </p:nvPr>
        </p:nvSpPr>
        <p:spPr bwMode="auto">
          <a:xfrm>
            <a:off x="296863" y="1524000"/>
            <a:ext cx="8547100" cy="14033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sz="3200" dirty="0"/>
              <a:t>Energy-Harvesting Thermoelectric </a:t>
            </a:r>
            <a:r>
              <a:rPr lang="en-US" sz="3200" dirty="0" smtClean="0"/>
              <a:t>Sensing</a:t>
            </a:r>
            <a:br>
              <a:rPr lang="en-US" sz="3200" dirty="0" smtClean="0"/>
            </a:br>
            <a:r>
              <a:rPr lang="en-US" sz="3200" dirty="0" smtClean="0"/>
              <a:t>for </a:t>
            </a:r>
            <a:r>
              <a:rPr lang="en-US" sz="3200" dirty="0"/>
              <a:t>Unobtrusive Water and Appliance </a:t>
            </a:r>
            <a:r>
              <a:rPr lang="en-US" sz="3200" dirty="0" smtClean="0"/>
              <a:t>Metering</a:t>
            </a:r>
            <a:endParaRPr lang="en-US" altLang="en-US" sz="4800" dirty="0" smtClean="0">
              <a:latin typeface="HelveticaNeueLT Std Cn" charset="0"/>
            </a:endParaRPr>
          </a:p>
        </p:txBody>
      </p:sp>
      <p:sp>
        <p:nvSpPr>
          <p:cNvPr id="5122" name="Text Placeholder 4"/>
          <p:cNvSpPr>
            <a:spLocks noGrp="1"/>
          </p:cNvSpPr>
          <p:nvPr>
            <p:ph type="body" idx="1"/>
          </p:nvPr>
        </p:nvSpPr>
        <p:spPr bwMode="auto">
          <a:xfrm>
            <a:off x="604838" y="3273427"/>
            <a:ext cx="7931150" cy="147637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bodyPr>
          <a:lstStyle/>
          <a:p>
            <a:r>
              <a:rPr lang="en-US" altLang="en-US" sz="1800" dirty="0" smtClean="0">
                <a:latin typeface="HelveticaNeueLT Std Cn" charset="0"/>
              </a:rPr>
              <a:t>Brad Campbell, </a:t>
            </a:r>
            <a:r>
              <a:rPr lang="en-US" altLang="en-US" sz="1800" b="1" dirty="0" smtClean="0">
                <a:latin typeface="HelveticaNeueLT Std Cn" charset="0"/>
              </a:rPr>
              <a:t>Branden </a:t>
            </a:r>
            <a:r>
              <a:rPr lang="en-US" altLang="en-US" sz="1800" b="1" dirty="0" smtClean="0">
                <a:latin typeface="HelveticaNeueLT Std Cn" charset="0"/>
              </a:rPr>
              <a:t>Ghena</a:t>
            </a:r>
            <a:r>
              <a:rPr lang="en-US" altLang="en-US" sz="1800" dirty="0" smtClean="0">
                <a:latin typeface="HelveticaNeueLT Std Cn" charset="0"/>
              </a:rPr>
              <a:t>, </a:t>
            </a:r>
            <a:r>
              <a:rPr lang="en-US" altLang="en-US" sz="1800" dirty="0" smtClean="0">
                <a:latin typeface="HelveticaNeueLT Std Cn" charset="0"/>
              </a:rPr>
              <a:t>and Prabal Dutta</a:t>
            </a:r>
            <a:endParaRPr lang="en-US" altLang="en-US" sz="1800" dirty="0" smtClean="0">
              <a:latin typeface="HelveticaNeueLT Std Cn" charset="0"/>
            </a:endParaRPr>
          </a:p>
        </p:txBody>
      </p:sp>
      <p:sp>
        <p:nvSpPr>
          <p:cNvPr id="4" name="Text Placeholder 4"/>
          <p:cNvSpPr txBox="1">
            <a:spLocks/>
          </p:cNvSpPr>
          <p:nvPr/>
        </p:nvSpPr>
        <p:spPr bwMode="auto">
          <a:xfrm>
            <a:off x="604838" y="4466169"/>
            <a:ext cx="7931150" cy="4360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ctr" defTabSz="457200" rtl="0" fontAlgn="base">
              <a:spcBef>
                <a:spcPct val="20000"/>
              </a:spcBef>
              <a:spcAft>
                <a:spcPct val="0"/>
              </a:spcAft>
              <a:buFont typeface="Arial" panose="020B0604020202020204" pitchFamily="34" charset="0"/>
              <a:buNone/>
              <a:defRPr sz="2000" b="0" i="0" kern="1200">
                <a:solidFill>
                  <a:schemeClr val="bg1"/>
                </a:solidFill>
                <a:latin typeface="HelveticaNeueLT Std Cn"/>
                <a:ea typeface="MS PGothic" panose="020B0600070205080204" pitchFamily="34" charset="-128"/>
                <a:cs typeface="HelveticaNeueLT Std Cn"/>
              </a:defRPr>
            </a:lvl1pPr>
            <a:lvl2pPr marL="457200" indent="0" algn="l" defTabSz="457200" rtl="0" fontAlgn="base">
              <a:spcBef>
                <a:spcPct val="20000"/>
              </a:spcBef>
              <a:spcAft>
                <a:spcPct val="0"/>
              </a:spcAft>
              <a:buFont typeface="Arial" panose="020B0604020202020204" pitchFamily="34" charset="0"/>
              <a:buNone/>
              <a:defRPr sz="1800" kern="1200">
                <a:solidFill>
                  <a:schemeClr val="tx1">
                    <a:tint val="75000"/>
                  </a:schemeClr>
                </a:solidFill>
                <a:latin typeface="+mn-lt"/>
                <a:ea typeface="MS PGothic" panose="020B0600070205080204" pitchFamily="34" charset="-128"/>
                <a:cs typeface="+mn-cs"/>
              </a:defRPr>
            </a:lvl2pPr>
            <a:lvl3pPr marL="914400" indent="0" algn="l" defTabSz="457200" rtl="0" fontAlgn="base">
              <a:spcBef>
                <a:spcPct val="20000"/>
              </a:spcBef>
              <a:spcAft>
                <a:spcPct val="0"/>
              </a:spcAft>
              <a:buFont typeface="Arial" panose="020B0604020202020204" pitchFamily="34" charset="0"/>
              <a:buNone/>
              <a:defRPr sz="1600" kern="1200">
                <a:solidFill>
                  <a:schemeClr val="tx1">
                    <a:tint val="75000"/>
                  </a:schemeClr>
                </a:solidFill>
                <a:latin typeface="+mn-lt"/>
                <a:ea typeface="MS PGothic" panose="020B0600070205080204" pitchFamily="34" charset="-128"/>
                <a:cs typeface="+mn-cs"/>
              </a:defRPr>
            </a:lvl3pPr>
            <a:lvl4pPr marL="1371600" indent="0" algn="l" defTabSz="457200" rtl="0" fontAlgn="base">
              <a:spcBef>
                <a:spcPct val="20000"/>
              </a:spcBef>
              <a:spcAft>
                <a:spcPct val="0"/>
              </a:spcAft>
              <a:buFont typeface="Arial" panose="020B0604020202020204" pitchFamily="34" charset="0"/>
              <a:buNone/>
              <a:defRPr sz="1400" kern="1200">
                <a:solidFill>
                  <a:schemeClr val="tx1">
                    <a:tint val="75000"/>
                  </a:schemeClr>
                </a:solidFill>
                <a:latin typeface="+mn-lt"/>
                <a:ea typeface="MS PGothic" panose="020B0600070205080204" pitchFamily="34" charset="-128"/>
                <a:cs typeface="+mn-cs"/>
              </a:defRPr>
            </a:lvl4pPr>
            <a:lvl5pPr marL="1828800" indent="0" algn="l" defTabSz="457200" rtl="0" fontAlgn="base">
              <a:spcBef>
                <a:spcPct val="20000"/>
              </a:spcBef>
              <a:spcAft>
                <a:spcPct val="0"/>
              </a:spcAft>
              <a:buFont typeface="Arial" panose="020B0604020202020204" pitchFamily="34" charset="0"/>
              <a:buNone/>
              <a:defRPr sz="1400" kern="1200">
                <a:solidFill>
                  <a:schemeClr val="tx1">
                    <a:tint val="75000"/>
                  </a:schemeClr>
                </a:solidFill>
                <a:latin typeface="+mn-lt"/>
                <a:ea typeface="MS PGothic" panose="020B0600070205080204" pitchFamily="34" charset="-128"/>
                <a:cs typeface="+mn-cs"/>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r>
              <a:rPr lang="en-US" altLang="en-US" sz="1200" dirty="0" smtClean="0">
                <a:latin typeface="HelveticaNeueLT Std Cn" charset="0"/>
              </a:rPr>
              <a:t>2</a:t>
            </a:r>
            <a:r>
              <a:rPr lang="en-US" altLang="en-US" sz="1200" baseline="30000" dirty="0" smtClean="0">
                <a:latin typeface="HelveticaNeueLT Std Cn" charset="0"/>
              </a:rPr>
              <a:t>nd</a:t>
            </a:r>
            <a:r>
              <a:rPr lang="en-US" altLang="en-US" sz="1200" dirty="0" smtClean="0">
                <a:latin typeface="HelveticaNeueLT Std Cn" charset="0"/>
              </a:rPr>
              <a:t> International Workshop on Energy Neutral Sensing Systems (</a:t>
            </a:r>
            <a:r>
              <a:rPr lang="en-US" altLang="en-US" sz="1200" dirty="0" err="1" smtClean="0">
                <a:latin typeface="HelveticaNeueLT Std Cn" charset="0"/>
              </a:rPr>
              <a:t>ENSsys</a:t>
            </a:r>
            <a:r>
              <a:rPr lang="en-US" altLang="en-US" sz="1200" dirty="0" smtClean="0">
                <a:latin typeface="HelveticaNeueLT Std Cn" charset="0"/>
              </a:rPr>
              <a:t> 2014</a:t>
            </a:r>
            <a:r>
              <a:rPr lang="en-US" altLang="en-US" sz="1200" dirty="0" smtClean="0">
                <a:latin typeface="HelveticaNeueLT Std Cn" charset="0"/>
              </a:rPr>
              <a:t>)  –  </a:t>
            </a:r>
            <a:r>
              <a:rPr lang="en-US" altLang="en-US" sz="1200" dirty="0" smtClean="0">
                <a:latin typeface="HelveticaNeueLT Std Cn" charset="0"/>
              </a:rPr>
              <a:t>November 6, </a:t>
            </a:r>
            <a:r>
              <a:rPr lang="en-US" altLang="en-US" sz="1200" dirty="0" smtClean="0">
                <a:latin typeface="HelveticaNeueLT Std Cn" charset="0"/>
              </a:rPr>
              <a:t>2014</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Harvesting Front End</a:t>
            </a:r>
            <a:endParaRPr lang="en-US" dirty="0"/>
          </a:p>
        </p:txBody>
      </p:sp>
      <p:sp>
        <p:nvSpPr>
          <p:cNvPr id="18" name="Content Placeholder 2"/>
          <p:cNvSpPr>
            <a:spLocks noGrp="1"/>
          </p:cNvSpPr>
          <p:nvPr>
            <p:ph idx="1"/>
          </p:nvPr>
        </p:nvSpPr>
        <p:spPr>
          <a:xfrm>
            <a:off x="3564768" y="1645647"/>
            <a:ext cx="5128382" cy="3122338"/>
          </a:xfrm>
        </p:spPr>
        <p:txBody>
          <a:bodyPr/>
          <a:lstStyle/>
          <a:p>
            <a:pPr marL="0" indent="0">
              <a:buNone/>
            </a:pPr>
            <a:r>
              <a:rPr lang="en-US" dirty="0" err="1" smtClean="0"/>
              <a:t>Peltier</a:t>
            </a:r>
            <a:r>
              <a:rPr lang="en-US" dirty="0" smtClean="0"/>
              <a:t> junctions</a:t>
            </a:r>
          </a:p>
          <a:p>
            <a:pPr lvl="1"/>
            <a:r>
              <a:rPr lang="en-US" dirty="0" smtClean="0"/>
              <a:t>Temperature differential into current</a:t>
            </a:r>
          </a:p>
          <a:p>
            <a:pPr lvl="1"/>
            <a:r>
              <a:rPr lang="en-US" dirty="0" smtClean="0"/>
              <a:t>Low efficiency</a:t>
            </a:r>
          </a:p>
          <a:p>
            <a:pPr marL="0" indent="0">
              <a:buNone/>
            </a:pPr>
            <a:endParaRPr lang="en-US" dirty="0"/>
          </a:p>
          <a:p>
            <a:pPr marL="0" indent="0">
              <a:buNone/>
            </a:pPr>
            <a:r>
              <a:rPr lang="en-US" dirty="0" smtClean="0"/>
              <a:t>Heat rejection is critical</a:t>
            </a:r>
            <a:endParaRPr lang="en-US" dirty="0"/>
          </a:p>
          <a:p>
            <a:pPr lvl="1"/>
            <a:endParaRPr lang="en-US" dirty="0" smtClean="0"/>
          </a:p>
          <a:p>
            <a:pPr marL="0" indent="0">
              <a:buNone/>
            </a:pPr>
            <a:r>
              <a:rPr lang="en-US" dirty="0" smtClean="0"/>
              <a:t>Multiple junctions in series for more voltage</a:t>
            </a:r>
          </a:p>
        </p:txBody>
      </p:sp>
      <p:sp>
        <p:nvSpPr>
          <p:cNvPr id="4" name="Slide Number Placeholder 3"/>
          <p:cNvSpPr>
            <a:spLocks noGrp="1"/>
          </p:cNvSpPr>
          <p:nvPr>
            <p:ph type="sldNum" sz="quarter" idx="4"/>
          </p:nvPr>
        </p:nvSpPr>
        <p:spPr/>
        <p:txBody>
          <a:bodyPr/>
          <a:lstStyle/>
          <a:p>
            <a:fld id="{84820329-EE3A-46B8-BEB3-A3786EA2FE75}" type="slidenum">
              <a:rPr lang="en-US" smtClean="0"/>
              <a:t>10</a:t>
            </a:fld>
            <a:endParaRPr lang="en-US" dirty="0"/>
          </a:p>
        </p:txBody>
      </p:sp>
      <p:sp>
        <p:nvSpPr>
          <p:cNvPr id="8" name="Rounded Rectangle 7"/>
          <p:cNvSpPr/>
          <p:nvPr/>
        </p:nvSpPr>
        <p:spPr>
          <a:xfrm>
            <a:off x="4900583" y="183626"/>
            <a:ext cx="3792571" cy="1256249"/>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sysarch.pdf"/>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5029820" y="244418"/>
            <a:ext cx="3656920" cy="1163165"/>
          </a:xfrm>
          <a:prstGeom prst="rect">
            <a:avLst/>
          </a:prstGeom>
        </p:spPr>
      </p:pic>
      <p:pic>
        <p:nvPicPr>
          <p:cNvPr id="17" name="Picture 16"/>
          <p:cNvPicPr>
            <a:picLocks noChangeAspect="1"/>
          </p:cNvPicPr>
          <p:nvPr/>
        </p:nvPicPr>
        <p:blipFill>
          <a:blip r:embed="rId4"/>
          <a:stretch>
            <a:fillRect/>
          </a:stretch>
        </p:blipFill>
        <p:spPr>
          <a:xfrm>
            <a:off x="463550" y="916927"/>
            <a:ext cx="2967066" cy="3611343"/>
          </a:xfrm>
          <a:prstGeom prst="rect">
            <a:avLst/>
          </a:prstGeom>
        </p:spPr>
      </p:pic>
      <p:pic>
        <p:nvPicPr>
          <p:cNvPr id="19" name="Picture 18" descr="test.png"/>
          <p:cNvPicPr>
            <a:picLocks noChangeAspect="1"/>
          </p:cNvPicPr>
          <p:nvPr/>
        </p:nvPicPr>
        <p:blipFill rotWithShape="1">
          <a:blip r:embed="rId5">
            <a:alphaModFix/>
            <a:extLst>
              <a:ext uri="{28A0092B-C50C-407E-A947-70E740481C1C}">
                <a14:useLocalDpi xmlns:a14="http://schemas.microsoft.com/office/drawing/2010/main" val="0"/>
              </a:ext>
            </a:extLst>
          </a:blip>
          <a:srcRect r="82443"/>
          <a:stretch/>
        </p:blipFill>
        <p:spPr>
          <a:xfrm>
            <a:off x="4873049" y="171471"/>
            <a:ext cx="674625" cy="1306135"/>
          </a:xfrm>
          <a:prstGeom prst="rect">
            <a:avLst/>
          </a:prstGeom>
        </p:spPr>
      </p:pic>
      <p:sp>
        <p:nvSpPr>
          <p:cNvPr id="12" name="Rectangle 11"/>
          <p:cNvSpPr/>
          <p:nvPr/>
        </p:nvSpPr>
        <p:spPr>
          <a:xfrm>
            <a:off x="4979577" y="134992"/>
            <a:ext cx="602456" cy="1337981"/>
          </a:xfrm>
          <a:prstGeom prst="rect">
            <a:avLst/>
          </a:prstGeom>
          <a:noFill/>
          <a:ln w="38100" cmpd="sng">
            <a:solidFill>
              <a:srgbClr val="F8C01B"/>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98982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Zoom </a:t>
            </a:r>
            <a:r>
              <a:rPr lang="en-US" dirty="0" smtClean="0"/>
              <a:t>into Power System</a:t>
            </a:r>
            <a:endParaRPr lang="en-US" dirty="0"/>
          </a:p>
        </p:txBody>
      </p:sp>
      <p:sp>
        <p:nvSpPr>
          <p:cNvPr id="17" name="Content Placeholder 2"/>
          <p:cNvSpPr>
            <a:spLocks noGrp="1"/>
          </p:cNvSpPr>
          <p:nvPr>
            <p:ph idx="1"/>
          </p:nvPr>
        </p:nvSpPr>
        <p:spPr>
          <a:xfrm>
            <a:off x="463555" y="977901"/>
            <a:ext cx="4247563" cy="3789364"/>
          </a:xfrm>
        </p:spPr>
        <p:txBody>
          <a:bodyPr/>
          <a:lstStyle/>
          <a:p>
            <a:pPr marL="0" indent="0">
              <a:buNone/>
            </a:pPr>
            <a:r>
              <a:rPr lang="en-US" dirty="0" smtClean="0"/>
              <a:t>Power supply</a:t>
            </a:r>
          </a:p>
          <a:p>
            <a:pPr lvl="1"/>
            <a:r>
              <a:rPr lang="en-US" dirty="0" smtClean="0"/>
              <a:t>Auto-polarity</a:t>
            </a:r>
          </a:p>
          <a:p>
            <a:pPr lvl="1"/>
            <a:r>
              <a:rPr lang="en-US" dirty="0" smtClean="0"/>
              <a:t>Harvesting begins at 30 mV</a:t>
            </a:r>
          </a:p>
          <a:p>
            <a:pPr lvl="1"/>
            <a:endParaRPr lang="en-US" dirty="0"/>
          </a:p>
          <a:p>
            <a:pPr marL="0" indent="0">
              <a:buNone/>
            </a:pPr>
            <a:r>
              <a:rPr lang="en-US" dirty="0" smtClean="0"/>
              <a:t>500 </a:t>
            </a:r>
            <a:r>
              <a:rPr lang="en-US" dirty="0" err="1" smtClean="0"/>
              <a:t>uF</a:t>
            </a:r>
            <a:r>
              <a:rPr lang="en-US" dirty="0" smtClean="0"/>
              <a:t> capacitor bank</a:t>
            </a:r>
          </a:p>
          <a:p>
            <a:pPr lvl="1"/>
            <a:r>
              <a:rPr lang="en-US" dirty="0" smtClean="0"/>
              <a:t>No battery</a:t>
            </a:r>
          </a:p>
          <a:p>
            <a:pPr marL="457200" lvl="1" indent="0">
              <a:buNone/>
            </a:pP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t>11</a:t>
            </a:fld>
            <a:endParaRPr lang="en-US" dirty="0"/>
          </a:p>
        </p:txBody>
      </p:sp>
      <p:pic>
        <p:nvPicPr>
          <p:cNvPr id="13" name="Picture 12"/>
          <p:cNvPicPr>
            <a:picLocks noChangeAspect="1"/>
          </p:cNvPicPr>
          <p:nvPr/>
        </p:nvPicPr>
        <p:blipFill>
          <a:blip r:embed="rId3"/>
          <a:stretch>
            <a:fillRect/>
          </a:stretch>
        </p:blipFill>
        <p:spPr>
          <a:xfrm>
            <a:off x="5161268" y="1873882"/>
            <a:ext cx="3178273" cy="2561688"/>
          </a:xfrm>
          <a:prstGeom prst="rect">
            <a:avLst/>
          </a:prstGeom>
        </p:spPr>
      </p:pic>
      <p:sp>
        <p:nvSpPr>
          <p:cNvPr id="15" name="TextBox 14"/>
          <p:cNvSpPr txBox="1"/>
          <p:nvPr/>
        </p:nvSpPr>
        <p:spPr>
          <a:xfrm rot="5400000">
            <a:off x="7878921" y="2334501"/>
            <a:ext cx="1290568" cy="369332"/>
          </a:xfrm>
          <a:prstGeom prst="rect">
            <a:avLst/>
          </a:prstGeom>
          <a:noFill/>
        </p:spPr>
        <p:txBody>
          <a:bodyPr wrap="square" rtlCol="0">
            <a:spAutoFit/>
          </a:bodyPr>
          <a:lstStyle/>
          <a:p>
            <a:pPr algn="ctr"/>
            <a:r>
              <a:rPr lang="en-US" dirty="0" smtClean="0">
                <a:solidFill>
                  <a:schemeClr val="bg1"/>
                </a:solidFill>
                <a:latin typeface="HelveticaNeueLT Std Cn"/>
              </a:rPr>
              <a:t>Top</a:t>
            </a:r>
            <a:endParaRPr lang="en-US" dirty="0" smtClean="0">
              <a:solidFill>
                <a:schemeClr val="bg1"/>
              </a:solidFill>
              <a:latin typeface="HelveticaNeueLT Std Cn"/>
            </a:endParaRPr>
          </a:p>
        </p:txBody>
      </p:sp>
      <p:sp>
        <p:nvSpPr>
          <p:cNvPr id="16" name="TextBox 15"/>
          <p:cNvSpPr txBox="1"/>
          <p:nvPr/>
        </p:nvSpPr>
        <p:spPr>
          <a:xfrm rot="5400000">
            <a:off x="7888646" y="3615344"/>
            <a:ext cx="1271120" cy="369332"/>
          </a:xfrm>
          <a:prstGeom prst="rect">
            <a:avLst/>
          </a:prstGeom>
          <a:noFill/>
        </p:spPr>
        <p:txBody>
          <a:bodyPr wrap="square" rtlCol="0">
            <a:spAutoFit/>
          </a:bodyPr>
          <a:lstStyle/>
          <a:p>
            <a:pPr algn="ctr"/>
            <a:r>
              <a:rPr lang="en-US" dirty="0" smtClean="0">
                <a:solidFill>
                  <a:schemeClr val="bg1"/>
                </a:solidFill>
                <a:latin typeface="HelveticaNeueLT Std Cn"/>
              </a:rPr>
              <a:t>Bottom</a:t>
            </a:r>
            <a:endParaRPr lang="en-US" dirty="0" smtClean="0">
              <a:solidFill>
                <a:schemeClr val="bg1"/>
              </a:solidFill>
              <a:latin typeface="HelveticaNeueLT Std Cn"/>
            </a:endParaRPr>
          </a:p>
        </p:txBody>
      </p:sp>
      <p:grpSp>
        <p:nvGrpSpPr>
          <p:cNvPr id="7" name="Group 6"/>
          <p:cNvGrpSpPr/>
          <p:nvPr/>
        </p:nvGrpSpPr>
        <p:grpSpPr>
          <a:xfrm>
            <a:off x="4900583" y="134992"/>
            <a:ext cx="3792571" cy="1337981"/>
            <a:chOff x="4900579" y="134990"/>
            <a:chExt cx="3792571" cy="1337981"/>
          </a:xfrm>
        </p:grpSpPr>
        <p:sp>
          <p:nvSpPr>
            <p:cNvPr id="8" name="Rounded Rectangle 7"/>
            <p:cNvSpPr/>
            <p:nvPr/>
          </p:nvSpPr>
          <p:spPr>
            <a:xfrm>
              <a:off x="4900579" y="183624"/>
              <a:ext cx="3792571" cy="1256249"/>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sysarch.pdf"/>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5029820" y="244416"/>
              <a:ext cx="3656920" cy="1163165"/>
            </a:xfrm>
            <a:prstGeom prst="rect">
              <a:avLst/>
            </a:prstGeom>
          </p:spPr>
        </p:pic>
        <p:sp>
          <p:nvSpPr>
            <p:cNvPr id="12" name="Rectangle 11"/>
            <p:cNvSpPr/>
            <p:nvPr/>
          </p:nvSpPr>
          <p:spPr>
            <a:xfrm>
              <a:off x="5495683" y="134990"/>
              <a:ext cx="2198273" cy="1337981"/>
            </a:xfrm>
            <a:prstGeom prst="rect">
              <a:avLst/>
            </a:prstGeom>
            <a:noFill/>
            <a:ln w="38100" cmpd="sng">
              <a:solidFill>
                <a:srgbClr val="F8C01B"/>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test.png"/>
            <p:cNvPicPr>
              <a:picLocks noChangeAspect="1"/>
            </p:cNvPicPr>
            <p:nvPr/>
          </p:nvPicPr>
          <p:blipFill rotWithShape="1">
            <a:blip r:embed="rId5">
              <a:alphaModFix/>
              <a:extLst>
                <a:ext uri="{28A0092B-C50C-407E-A947-70E740481C1C}">
                  <a14:useLocalDpi xmlns:a14="http://schemas.microsoft.com/office/drawing/2010/main" val="0"/>
                </a:ext>
              </a:extLst>
            </a:blip>
            <a:srcRect l="17637" r="27345"/>
            <a:stretch/>
          </p:blipFill>
          <p:spPr>
            <a:xfrm>
              <a:off x="5569950" y="176197"/>
              <a:ext cx="2086874" cy="1289347"/>
            </a:xfrm>
            <a:prstGeom prst="rect">
              <a:avLst/>
            </a:prstGeom>
            <a:ln>
              <a:noFill/>
            </a:ln>
            <a:effectLst/>
          </p:spPr>
        </p:pic>
      </p:grpSp>
    </p:spTree>
    <p:extLst>
      <p:ext uri="{BB962C8B-B14F-4D97-AF65-F5344CB8AC3E}">
        <p14:creationId xmlns:p14="http://schemas.microsoft.com/office/powerpoint/2010/main" val="3058936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Zoom </a:t>
            </a:r>
            <a:r>
              <a:rPr lang="en-US" dirty="0" smtClean="0"/>
              <a:t>into Latch Circuit</a:t>
            </a:r>
            <a:endParaRPr lang="en-US" dirty="0"/>
          </a:p>
        </p:txBody>
      </p:sp>
      <p:sp>
        <p:nvSpPr>
          <p:cNvPr id="17" name="Content Placeholder 2"/>
          <p:cNvSpPr>
            <a:spLocks noGrp="1"/>
          </p:cNvSpPr>
          <p:nvPr>
            <p:ph idx="1"/>
          </p:nvPr>
        </p:nvSpPr>
        <p:spPr>
          <a:xfrm>
            <a:off x="463556" y="977901"/>
            <a:ext cx="5278180" cy="3789364"/>
          </a:xfrm>
        </p:spPr>
        <p:txBody>
          <a:bodyPr/>
          <a:lstStyle/>
          <a:p>
            <a:pPr marL="0" indent="0">
              <a:buNone/>
            </a:pPr>
            <a:endParaRPr lang="en-US" dirty="0" smtClean="0"/>
          </a:p>
          <a:p>
            <a:pPr marL="0" indent="0">
              <a:buNone/>
            </a:pPr>
            <a:endParaRPr lang="en-US" dirty="0" smtClean="0"/>
          </a:p>
          <a:p>
            <a:pPr marL="0" indent="0">
              <a:buNone/>
            </a:pPr>
            <a:r>
              <a:rPr lang="en-US" dirty="0" smtClean="0"/>
              <a:t>Latch sets size of “bucket” and turns the node core on and off</a:t>
            </a:r>
          </a:p>
          <a:p>
            <a:pPr marL="0" indent="0">
              <a:buNone/>
            </a:pPr>
            <a:endParaRPr lang="en-US" dirty="0"/>
          </a:p>
          <a:p>
            <a:pPr marL="0" indent="0">
              <a:buNone/>
            </a:pPr>
            <a:r>
              <a:rPr lang="en-US" dirty="0" smtClean="0"/>
              <a:t>Turns on at 3.1 V, powers down at 2.1 V</a:t>
            </a:r>
          </a:p>
          <a:p>
            <a:pPr marL="0" indent="0">
              <a:buNone/>
            </a:pPr>
            <a:r>
              <a:rPr lang="en-US" dirty="0"/>
              <a:t>	</a:t>
            </a:r>
            <a:r>
              <a:rPr lang="en-US" dirty="0" smtClean="0"/>
              <a:t>Translates to 1.3 </a:t>
            </a:r>
            <a:r>
              <a:rPr lang="en-US" dirty="0" err="1"/>
              <a:t>mJ</a:t>
            </a:r>
            <a:r>
              <a:rPr lang="en-US" dirty="0"/>
              <a:t> per </a:t>
            </a:r>
            <a:r>
              <a:rPr lang="en-US" dirty="0" smtClean="0"/>
              <a:t>activation</a:t>
            </a: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t>12</a:t>
            </a:fld>
            <a:endParaRPr lang="en-US" dirty="0"/>
          </a:p>
        </p:txBody>
      </p:sp>
      <p:grpSp>
        <p:nvGrpSpPr>
          <p:cNvPr id="22" name="Group 21"/>
          <p:cNvGrpSpPr/>
          <p:nvPr/>
        </p:nvGrpSpPr>
        <p:grpSpPr>
          <a:xfrm>
            <a:off x="4900583" y="134992"/>
            <a:ext cx="3792571" cy="1337981"/>
            <a:chOff x="4900579" y="134990"/>
            <a:chExt cx="3792571" cy="1337981"/>
          </a:xfrm>
        </p:grpSpPr>
        <p:sp>
          <p:nvSpPr>
            <p:cNvPr id="23" name="Rounded Rectangle 22"/>
            <p:cNvSpPr/>
            <p:nvPr/>
          </p:nvSpPr>
          <p:spPr>
            <a:xfrm>
              <a:off x="4900579" y="183624"/>
              <a:ext cx="3792571" cy="1256249"/>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sysarch.pdf"/>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5029820" y="244416"/>
              <a:ext cx="3656920" cy="1163165"/>
            </a:xfrm>
            <a:prstGeom prst="rect">
              <a:avLst/>
            </a:prstGeom>
          </p:spPr>
        </p:pic>
        <p:sp>
          <p:nvSpPr>
            <p:cNvPr id="25" name="Rectangle 24"/>
            <p:cNvSpPr/>
            <p:nvPr/>
          </p:nvSpPr>
          <p:spPr>
            <a:xfrm>
              <a:off x="5495683" y="134990"/>
              <a:ext cx="2198273" cy="1337981"/>
            </a:xfrm>
            <a:prstGeom prst="rect">
              <a:avLst/>
            </a:prstGeom>
            <a:noFill/>
            <a:ln w="38100" cmpd="sng">
              <a:solidFill>
                <a:srgbClr val="F8C01B"/>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descr="test.png"/>
            <p:cNvPicPr>
              <a:picLocks noChangeAspect="1"/>
            </p:cNvPicPr>
            <p:nvPr/>
          </p:nvPicPr>
          <p:blipFill rotWithShape="1">
            <a:blip r:embed="rId4">
              <a:alphaModFix/>
              <a:extLst>
                <a:ext uri="{28A0092B-C50C-407E-A947-70E740481C1C}">
                  <a14:useLocalDpi xmlns:a14="http://schemas.microsoft.com/office/drawing/2010/main" val="0"/>
                </a:ext>
              </a:extLst>
            </a:blip>
            <a:srcRect l="17637" r="27345"/>
            <a:stretch/>
          </p:blipFill>
          <p:spPr>
            <a:xfrm>
              <a:off x="5569950" y="176197"/>
              <a:ext cx="2086874" cy="1289347"/>
            </a:xfrm>
            <a:prstGeom prst="rect">
              <a:avLst/>
            </a:prstGeom>
            <a:ln>
              <a:noFill/>
            </a:ln>
            <a:effectLst/>
          </p:spPr>
        </p:pic>
      </p:grpSp>
      <p:pic>
        <p:nvPicPr>
          <p:cNvPr id="27" name="Picture 26"/>
          <p:cNvPicPr>
            <a:picLocks noChangeAspect="1"/>
          </p:cNvPicPr>
          <p:nvPr/>
        </p:nvPicPr>
        <p:blipFill>
          <a:blip r:embed="rId5"/>
          <a:stretch>
            <a:fillRect/>
          </a:stretch>
        </p:blipFill>
        <p:spPr>
          <a:xfrm>
            <a:off x="6152726" y="1723921"/>
            <a:ext cx="2534018" cy="2855232"/>
          </a:xfrm>
          <a:prstGeom prst="rect">
            <a:avLst/>
          </a:prstGeom>
        </p:spPr>
      </p:pic>
    </p:spTree>
    <p:extLst>
      <p:ext uri="{BB962C8B-B14F-4D97-AF65-F5344CB8AC3E}">
        <p14:creationId xmlns:p14="http://schemas.microsoft.com/office/powerpoint/2010/main" val="16361770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Transmission Rate Changes with Temperature</a:t>
            </a: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pPr/>
              <a:t>13</a:t>
            </a:fld>
            <a:endParaRPr lang="en-US" dirty="0"/>
          </a:p>
        </p:txBody>
      </p:sp>
      <p:cxnSp>
        <p:nvCxnSpPr>
          <p:cNvPr id="9" name="Straight Connector 8"/>
          <p:cNvCxnSpPr/>
          <p:nvPr/>
        </p:nvCxnSpPr>
        <p:spPr>
          <a:xfrm>
            <a:off x="1828998" y="1032415"/>
            <a:ext cx="0" cy="172329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829002" y="2755710"/>
            <a:ext cx="5850105"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492483" y="2804638"/>
            <a:ext cx="2138766" cy="369332"/>
          </a:xfrm>
          <a:prstGeom prst="rect">
            <a:avLst/>
          </a:prstGeom>
          <a:noFill/>
        </p:spPr>
        <p:txBody>
          <a:bodyPr wrap="square" rtlCol="0">
            <a:spAutoFit/>
          </a:bodyPr>
          <a:lstStyle/>
          <a:p>
            <a:pPr algn="ctr"/>
            <a:r>
              <a:rPr lang="en-US" dirty="0" smtClean="0">
                <a:solidFill>
                  <a:schemeClr val="bg1"/>
                </a:solidFill>
                <a:latin typeface="HelveticaNeueLT Std Cn"/>
              </a:rPr>
              <a:t>Time</a:t>
            </a:r>
            <a:endParaRPr lang="en-US" dirty="0" smtClean="0">
              <a:solidFill>
                <a:schemeClr val="bg1"/>
              </a:solidFill>
              <a:latin typeface="HelveticaNeueLT Std Cn"/>
            </a:endParaRPr>
          </a:p>
        </p:txBody>
      </p:sp>
      <p:sp>
        <p:nvSpPr>
          <p:cNvPr id="18" name="TextBox 17"/>
          <p:cNvSpPr txBox="1"/>
          <p:nvPr/>
        </p:nvSpPr>
        <p:spPr>
          <a:xfrm>
            <a:off x="105705" y="1649416"/>
            <a:ext cx="1723297" cy="646331"/>
          </a:xfrm>
          <a:prstGeom prst="rect">
            <a:avLst/>
          </a:prstGeom>
          <a:noFill/>
        </p:spPr>
        <p:txBody>
          <a:bodyPr wrap="square" rtlCol="0">
            <a:spAutoFit/>
          </a:bodyPr>
          <a:lstStyle/>
          <a:p>
            <a:pPr algn="ctr"/>
            <a:r>
              <a:rPr lang="en-US" dirty="0" smtClean="0">
                <a:solidFill>
                  <a:schemeClr val="bg1"/>
                </a:solidFill>
                <a:latin typeface="HelveticaNeueLT Std Cn"/>
              </a:rPr>
              <a:t>Temperature</a:t>
            </a:r>
            <a:r>
              <a:rPr lang="en-US" dirty="0">
                <a:solidFill>
                  <a:schemeClr val="bg1"/>
                </a:solidFill>
                <a:latin typeface="HelveticaNeueLT Std Cn"/>
              </a:rPr>
              <a:t/>
            </a:r>
            <a:br>
              <a:rPr lang="en-US" dirty="0">
                <a:solidFill>
                  <a:schemeClr val="bg1"/>
                </a:solidFill>
                <a:latin typeface="HelveticaNeueLT Std Cn"/>
              </a:rPr>
            </a:br>
            <a:r>
              <a:rPr lang="en-US" dirty="0" smtClean="0">
                <a:solidFill>
                  <a:schemeClr val="bg1"/>
                </a:solidFill>
                <a:latin typeface="HelveticaNeueLT Std Cn"/>
              </a:rPr>
              <a:t>Differential</a:t>
            </a:r>
            <a:endParaRPr lang="en-US" dirty="0" smtClean="0">
              <a:solidFill>
                <a:schemeClr val="bg1"/>
              </a:solidFill>
              <a:latin typeface="HelveticaNeueLT Std Cn"/>
            </a:endParaRPr>
          </a:p>
        </p:txBody>
      </p:sp>
      <p:cxnSp>
        <p:nvCxnSpPr>
          <p:cNvPr id="22" name="Straight Connector 21"/>
          <p:cNvCxnSpPr/>
          <p:nvPr/>
        </p:nvCxnSpPr>
        <p:spPr>
          <a:xfrm>
            <a:off x="1828998" y="2287651"/>
            <a:ext cx="2649548" cy="809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4478546" y="1486157"/>
            <a:ext cx="0" cy="809590"/>
          </a:xfrm>
          <a:prstGeom prst="line">
            <a:avLst/>
          </a:prstGeom>
          <a:ln>
            <a:solidFill>
              <a:schemeClr val="accent6">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4478546" y="1478063"/>
            <a:ext cx="1987078" cy="8094"/>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3555759" y="4089968"/>
            <a:ext cx="2138766" cy="369332"/>
          </a:xfrm>
          <a:prstGeom prst="rect">
            <a:avLst/>
          </a:prstGeom>
          <a:noFill/>
        </p:spPr>
        <p:txBody>
          <a:bodyPr wrap="square" rtlCol="0">
            <a:spAutoFit/>
          </a:bodyPr>
          <a:lstStyle/>
          <a:p>
            <a:pPr algn="ctr"/>
            <a:r>
              <a:rPr lang="en-US" dirty="0" smtClean="0">
                <a:solidFill>
                  <a:schemeClr val="bg1"/>
                </a:solidFill>
                <a:latin typeface="HelveticaNeueLT Std Cn"/>
              </a:rPr>
              <a:t>Time</a:t>
            </a:r>
            <a:endParaRPr lang="en-US" dirty="0" smtClean="0">
              <a:solidFill>
                <a:schemeClr val="bg1"/>
              </a:solidFill>
              <a:latin typeface="HelveticaNeueLT Std Cn"/>
            </a:endParaRPr>
          </a:p>
        </p:txBody>
      </p:sp>
      <p:sp>
        <p:nvSpPr>
          <p:cNvPr id="40" name="TextBox 39"/>
          <p:cNvSpPr txBox="1"/>
          <p:nvPr/>
        </p:nvSpPr>
        <p:spPr>
          <a:xfrm>
            <a:off x="105705" y="3436313"/>
            <a:ext cx="1723297" cy="646331"/>
          </a:xfrm>
          <a:prstGeom prst="rect">
            <a:avLst/>
          </a:prstGeom>
          <a:noFill/>
        </p:spPr>
        <p:txBody>
          <a:bodyPr wrap="square" rtlCol="0">
            <a:spAutoFit/>
          </a:bodyPr>
          <a:lstStyle/>
          <a:p>
            <a:pPr algn="ctr"/>
            <a:r>
              <a:rPr lang="en-US" dirty="0" smtClean="0">
                <a:solidFill>
                  <a:schemeClr val="bg1"/>
                </a:solidFill>
                <a:latin typeface="HelveticaNeueLT Std Cn"/>
              </a:rPr>
              <a:t>Radio Packet</a:t>
            </a:r>
          </a:p>
          <a:p>
            <a:pPr algn="ctr"/>
            <a:r>
              <a:rPr lang="en-US" dirty="0" smtClean="0">
                <a:solidFill>
                  <a:schemeClr val="bg1"/>
                </a:solidFill>
                <a:latin typeface="HelveticaNeueLT Std Cn"/>
              </a:rPr>
              <a:t>Transmission</a:t>
            </a:r>
            <a:endParaRPr lang="en-US" dirty="0" smtClean="0">
              <a:solidFill>
                <a:schemeClr val="bg1"/>
              </a:solidFill>
              <a:latin typeface="HelveticaNeueLT Std Cn"/>
            </a:endParaRPr>
          </a:p>
        </p:txBody>
      </p:sp>
      <p:cxnSp>
        <p:nvCxnSpPr>
          <p:cNvPr id="42" name="Straight Arrow Connector 41"/>
          <p:cNvCxnSpPr/>
          <p:nvPr/>
        </p:nvCxnSpPr>
        <p:spPr>
          <a:xfrm flipV="1">
            <a:off x="2183420" y="3535460"/>
            <a:ext cx="0" cy="547182"/>
          </a:xfrm>
          <a:prstGeom prst="straightConnector1">
            <a:avLst/>
          </a:prstGeom>
          <a:ln>
            <a:solidFill>
              <a:schemeClr val="accent5">
                <a:lumMod val="75000"/>
              </a:schemeClr>
            </a:solidFill>
            <a:headEnd type="none"/>
            <a:tailEnd type="diamond"/>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2766562" y="3535463"/>
            <a:ext cx="0" cy="547181"/>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3323557" y="3535460"/>
            <a:ext cx="0" cy="547182"/>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V="1">
            <a:off x="3914126" y="3535463"/>
            <a:ext cx="0" cy="547179"/>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V="1">
            <a:off x="4478546" y="3535463"/>
            <a:ext cx="0" cy="547181"/>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4760756" y="3535460"/>
            <a:ext cx="0" cy="547182"/>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5054570" y="3535463"/>
            <a:ext cx="0" cy="547181"/>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5336780" y="3535460"/>
            <a:ext cx="0" cy="547182"/>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V="1">
            <a:off x="5618992" y="3535464"/>
            <a:ext cx="1" cy="547180"/>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5901200" y="3535460"/>
            <a:ext cx="0" cy="547182"/>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6183410" y="3535460"/>
            <a:ext cx="0" cy="547182"/>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flipV="1">
            <a:off x="6465620" y="3535461"/>
            <a:ext cx="0" cy="547181"/>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6465620" y="1478064"/>
            <a:ext cx="0" cy="809587"/>
          </a:xfrm>
          <a:prstGeom prst="line">
            <a:avLst/>
          </a:prstGeom>
          <a:ln>
            <a:solidFill>
              <a:schemeClr val="accent6">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6465624" y="2287651"/>
            <a:ext cx="1213483" cy="2"/>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V="1">
            <a:off x="7048151" y="3535463"/>
            <a:ext cx="0" cy="547181"/>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7605146" y="3535461"/>
            <a:ext cx="0" cy="547180"/>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1818321" y="4082641"/>
            <a:ext cx="5786829" cy="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49066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Zoom </a:t>
            </a:r>
            <a:r>
              <a:rPr lang="en-US" dirty="0" smtClean="0"/>
              <a:t>into Node Core</a:t>
            </a:r>
            <a:endParaRPr lang="en-US" dirty="0"/>
          </a:p>
        </p:txBody>
      </p:sp>
      <p:sp>
        <p:nvSpPr>
          <p:cNvPr id="17" name="Content Placeholder 2"/>
          <p:cNvSpPr>
            <a:spLocks noGrp="1"/>
          </p:cNvSpPr>
          <p:nvPr>
            <p:ph idx="1"/>
          </p:nvPr>
        </p:nvSpPr>
        <p:spPr>
          <a:xfrm>
            <a:off x="463555" y="977901"/>
            <a:ext cx="4247563" cy="3789364"/>
          </a:xfrm>
        </p:spPr>
        <p:txBody>
          <a:bodyPr/>
          <a:lstStyle/>
          <a:p>
            <a:pPr marL="0" indent="0">
              <a:buNone/>
            </a:pPr>
            <a:r>
              <a:rPr lang="en-US" dirty="0" smtClean="0"/>
              <a:t>The classic node setup</a:t>
            </a:r>
          </a:p>
          <a:p>
            <a:pPr marL="0" indent="0">
              <a:buNone/>
            </a:pPr>
            <a:endParaRPr lang="en-US" dirty="0"/>
          </a:p>
          <a:p>
            <a:pPr marL="0" indent="0">
              <a:buNone/>
            </a:pPr>
            <a:r>
              <a:rPr lang="en-US" dirty="0" smtClean="0"/>
              <a:t>MSP430</a:t>
            </a:r>
          </a:p>
          <a:p>
            <a:pPr lvl="1"/>
            <a:r>
              <a:rPr lang="en-US" dirty="0" err="1" smtClean="0"/>
              <a:t>TinyOS</a:t>
            </a:r>
            <a:endParaRPr lang="en-US" dirty="0"/>
          </a:p>
          <a:p>
            <a:pPr lvl="1"/>
            <a:endParaRPr lang="en-US" dirty="0" smtClean="0"/>
          </a:p>
          <a:p>
            <a:pPr marL="0" indent="0">
              <a:buNone/>
            </a:pPr>
            <a:r>
              <a:rPr lang="en-US" dirty="0" smtClean="0"/>
              <a:t>CC2420</a:t>
            </a:r>
          </a:p>
          <a:p>
            <a:pPr lvl="1"/>
            <a:r>
              <a:rPr lang="en-US" dirty="0" smtClean="0"/>
              <a:t>802.15.4 communications</a:t>
            </a:r>
          </a:p>
          <a:p>
            <a:pPr marL="457200" lvl="1" indent="0">
              <a:buNone/>
            </a:pP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t>14</a:t>
            </a:fld>
            <a:endParaRPr lang="en-US" dirty="0"/>
          </a:p>
        </p:txBody>
      </p:sp>
      <p:sp>
        <p:nvSpPr>
          <p:cNvPr id="8" name="Rounded Rectangle 7"/>
          <p:cNvSpPr/>
          <p:nvPr/>
        </p:nvSpPr>
        <p:spPr>
          <a:xfrm>
            <a:off x="4900583" y="183626"/>
            <a:ext cx="3792571" cy="1256249"/>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sysarch.pdf"/>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5029820" y="244418"/>
            <a:ext cx="3656920" cy="1163165"/>
          </a:xfrm>
          <a:prstGeom prst="rect">
            <a:avLst/>
          </a:prstGeom>
        </p:spPr>
      </p:pic>
      <p:pic>
        <p:nvPicPr>
          <p:cNvPr id="3" name="Picture 2" descr="test.png"/>
          <p:cNvPicPr>
            <a:picLocks noChangeAspect="1"/>
          </p:cNvPicPr>
          <p:nvPr/>
        </p:nvPicPr>
        <p:blipFill rotWithShape="1">
          <a:blip r:embed="rId4">
            <a:alphaModFix/>
            <a:extLst>
              <a:ext uri="{28A0092B-C50C-407E-A947-70E740481C1C}">
                <a14:useLocalDpi xmlns:a14="http://schemas.microsoft.com/office/drawing/2010/main" val="0"/>
              </a:ext>
            </a:extLst>
          </a:blip>
          <a:srcRect l="72764" r="975" b="3389"/>
          <a:stretch/>
        </p:blipFill>
        <p:spPr>
          <a:xfrm>
            <a:off x="7673395" y="172218"/>
            <a:ext cx="1004547" cy="1256250"/>
          </a:xfrm>
          <a:prstGeom prst="rect">
            <a:avLst/>
          </a:prstGeom>
        </p:spPr>
      </p:pic>
      <p:sp>
        <p:nvSpPr>
          <p:cNvPr id="18" name="Rectangle 17"/>
          <p:cNvSpPr/>
          <p:nvPr/>
        </p:nvSpPr>
        <p:spPr>
          <a:xfrm>
            <a:off x="7673395" y="134992"/>
            <a:ext cx="1019756" cy="1337981"/>
          </a:xfrm>
          <a:prstGeom prst="rect">
            <a:avLst/>
          </a:prstGeom>
          <a:noFill/>
          <a:ln w="38100" cmpd="sng">
            <a:solidFill>
              <a:srgbClr val="F8C01B"/>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a:stretch>
            <a:fillRect/>
          </a:stretch>
        </p:blipFill>
        <p:spPr>
          <a:xfrm>
            <a:off x="5161268" y="1873885"/>
            <a:ext cx="3190997" cy="1308781"/>
          </a:xfrm>
          <a:prstGeom prst="rect">
            <a:avLst/>
          </a:prstGeom>
        </p:spPr>
      </p:pic>
      <p:sp>
        <p:nvSpPr>
          <p:cNvPr id="20" name="TextBox 19"/>
          <p:cNvSpPr txBox="1"/>
          <p:nvPr/>
        </p:nvSpPr>
        <p:spPr>
          <a:xfrm rot="5400000">
            <a:off x="7878921" y="2334501"/>
            <a:ext cx="1290568" cy="369332"/>
          </a:xfrm>
          <a:prstGeom prst="rect">
            <a:avLst/>
          </a:prstGeom>
          <a:noFill/>
        </p:spPr>
        <p:txBody>
          <a:bodyPr wrap="square" rtlCol="0">
            <a:spAutoFit/>
          </a:bodyPr>
          <a:lstStyle/>
          <a:p>
            <a:pPr algn="ctr"/>
            <a:r>
              <a:rPr lang="en-US" dirty="0" smtClean="0">
                <a:solidFill>
                  <a:schemeClr val="bg1"/>
                </a:solidFill>
                <a:latin typeface="HelveticaNeueLT Std Cn"/>
              </a:rPr>
              <a:t>Top</a:t>
            </a:r>
            <a:endParaRPr lang="en-US" dirty="0" smtClean="0">
              <a:solidFill>
                <a:schemeClr val="bg1"/>
              </a:solidFill>
              <a:latin typeface="HelveticaNeueLT Std Cn"/>
            </a:endParaRPr>
          </a:p>
        </p:txBody>
      </p:sp>
    </p:spTree>
    <p:extLst>
      <p:ext uri="{BB962C8B-B14F-4D97-AF65-F5344CB8AC3E}">
        <p14:creationId xmlns:p14="http://schemas.microsoft.com/office/powerpoint/2010/main" val="22888059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Our System Design	</a:t>
            </a:r>
            <a:endParaRPr lang="en-US" dirty="0"/>
          </a:p>
        </p:txBody>
      </p:sp>
      <p:sp>
        <p:nvSpPr>
          <p:cNvPr id="3" name="Content Placeholder 2"/>
          <p:cNvSpPr>
            <a:spLocks noGrp="1"/>
          </p:cNvSpPr>
          <p:nvPr>
            <p:ph idx="1"/>
          </p:nvPr>
        </p:nvSpPr>
        <p:spPr/>
        <p:txBody>
          <a:bodyPr/>
          <a:lstStyle/>
          <a:p>
            <a:pPr marL="0" indent="0">
              <a:buNone/>
            </a:pPr>
            <a:r>
              <a:rPr lang="en-US" dirty="0" err="1" smtClean="0"/>
              <a:t>Thermes</a:t>
            </a:r>
            <a:endParaRPr lang="en-US" dirty="0" smtClean="0"/>
          </a:p>
          <a:p>
            <a:pPr marL="0" indent="0">
              <a:buNone/>
            </a:pPr>
            <a:r>
              <a:rPr lang="en-US" dirty="0" smtClean="0"/>
              <a:t>Energy-Neutral </a:t>
            </a:r>
            <a:r>
              <a:rPr lang="en-US" dirty="0"/>
              <a:t>Thermal </a:t>
            </a:r>
            <a:r>
              <a:rPr lang="en-US" dirty="0" smtClean="0"/>
              <a:t>Sensing</a:t>
            </a: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r>
              <a:rPr lang="en-US" dirty="0" smtClean="0"/>
              <a:t>But what can you do with such a sensor?</a:t>
            </a: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t>15</a:t>
            </a:fld>
            <a:endParaRPr lang="en-US" dirty="0"/>
          </a:p>
        </p:txBody>
      </p:sp>
      <p:pic>
        <p:nvPicPr>
          <p:cNvPr id="5" name="Picture 4" descr="hotspring_on_pipe_1000x659.jpg"/>
          <p:cNvPicPr>
            <a:picLocks noChangeAspect="1"/>
          </p:cNvPicPr>
          <p:nvPr/>
        </p:nvPicPr>
        <p:blipFill rotWithShape="1">
          <a:blip r:embed="rId3">
            <a:extLst>
              <a:ext uri="{28A0092B-C50C-407E-A947-70E740481C1C}">
                <a14:useLocalDpi xmlns:a14="http://schemas.microsoft.com/office/drawing/2010/main" val="0"/>
              </a:ext>
            </a:extLst>
          </a:blip>
          <a:srcRect l="23817" r="20805"/>
          <a:stretch/>
        </p:blipFill>
        <p:spPr>
          <a:xfrm>
            <a:off x="5327092" y="617160"/>
            <a:ext cx="3366058" cy="4005640"/>
          </a:xfrm>
          <a:prstGeom prst="rect">
            <a:avLst/>
          </a:prstGeom>
        </p:spPr>
      </p:pic>
    </p:spTree>
    <p:extLst>
      <p:ext uri="{BB962C8B-B14F-4D97-AF65-F5344CB8AC3E}">
        <p14:creationId xmlns:p14="http://schemas.microsoft.com/office/powerpoint/2010/main" val="2274599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Shower Use Is a Contributing Factor</a:t>
            </a:r>
            <a:endParaRPr lang="en-US" dirty="0"/>
          </a:p>
        </p:txBody>
      </p:sp>
      <p:sp>
        <p:nvSpPr>
          <p:cNvPr id="5" name="Content Placeholder 4"/>
          <p:cNvSpPr>
            <a:spLocks noGrp="1"/>
          </p:cNvSpPr>
          <p:nvPr>
            <p:ph idx="1"/>
          </p:nvPr>
        </p:nvSpPr>
        <p:spPr>
          <a:xfrm>
            <a:off x="463554" y="3755765"/>
            <a:ext cx="8173585" cy="789829"/>
          </a:xfrm>
        </p:spPr>
        <p:txBody>
          <a:bodyPr/>
          <a:lstStyle/>
          <a:p>
            <a:pPr marL="0" indent="0">
              <a:buNone/>
            </a:pPr>
            <a:endParaRPr lang="en-US" dirty="0" smtClean="0"/>
          </a:p>
          <a:p>
            <a:pPr marL="0" indent="0">
              <a:buNone/>
            </a:pPr>
            <a:r>
              <a:rPr lang="en-US" dirty="0" smtClean="0"/>
              <a:t>Consumers </a:t>
            </a:r>
            <a:r>
              <a:rPr lang="en-US" dirty="0"/>
              <a:t>don’t have </a:t>
            </a:r>
            <a:r>
              <a:rPr lang="en-US" dirty="0" smtClean="0"/>
              <a:t>insight into </a:t>
            </a:r>
            <a:r>
              <a:rPr lang="en-US" dirty="0"/>
              <a:t>how this energy is being spent</a:t>
            </a:r>
          </a:p>
          <a:p>
            <a:pPr marL="0" indent="0">
              <a:buNone/>
            </a:pPr>
            <a:endParaRPr lang="en-US" dirty="0" smtClean="0"/>
          </a:p>
        </p:txBody>
      </p:sp>
      <p:sp>
        <p:nvSpPr>
          <p:cNvPr id="4" name="Slide Number Placeholder 3"/>
          <p:cNvSpPr>
            <a:spLocks noGrp="1"/>
          </p:cNvSpPr>
          <p:nvPr>
            <p:ph type="sldNum" sz="quarter" idx="4"/>
          </p:nvPr>
        </p:nvSpPr>
        <p:spPr/>
        <p:txBody>
          <a:bodyPr/>
          <a:lstStyle/>
          <a:p>
            <a:fld id="{84820329-EE3A-46B8-BEB3-A3786EA2FE75}" type="slidenum">
              <a:rPr lang="en-US" smtClean="0"/>
              <a:t>16</a:t>
            </a:fld>
            <a:endParaRPr lang="en-US"/>
          </a:p>
        </p:txBody>
      </p:sp>
      <p:grpSp>
        <p:nvGrpSpPr>
          <p:cNvPr id="14" name="Group 13"/>
          <p:cNvGrpSpPr/>
          <p:nvPr/>
        </p:nvGrpSpPr>
        <p:grpSpPr>
          <a:xfrm>
            <a:off x="5047211" y="736601"/>
            <a:ext cx="3589928" cy="2945730"/>
            <a:chOff x="608654" y="736601"/>
            <a:chExt cx="3589928" cy="2945730"/>
          </a:xfrm>
        </p:grpSpPr>
        <p:pic>
          <p:nvPicPr>
            <p:cNvPr id="10" name="Picture 9"/>
            <p:cNvPicPr>
              <a:picLocks noChangeAspect="1"/>
            </p:cNvPicPr>
            <p:nvPr/>
          </p:nvPicPr>
          <p:blipFill rotWithShape="1">
            <a:blip r:embed="rId3"/>
            <a:srcRect b="7739"/>
            <a:stretch/>
          </p:blipFill>
          <p:spPr>
            <a:xfrm>
              <a:off x="608654" y="736601"/>
              <a:ext cx="3589928" cy="2484063"/>
            </a:xfrm>
            <a:prstGeom prst="rect">
              <a:avLst/>
            </a:prstGeom>
          </p:spPr>
        </p:pic>
        <p:sp>
          <p:nvSpPr>
            <p:cNvPr id="11" name="TextBox 10"/>
            <p:cNvSpPr txBox="1"/>
            <p:nvPr/>
          </p:nvSpPr>
          <p:spPr>
            <a:xfrm>
              <a:off x="608654" y="3220666"/>
              <a:ext cx="3589928" cy="461665"/>
            </a:xfrm>
            <a:prstGeom prst="rect">
              <a:avLst/>
            </a:prstGeom>
            <a:noFill/>
          </p:spPr>
          <p:txBody>
            <a:bodyPr wrap="square" rtlCol="0">
              <a:spAutoFit/>
            </a:bodyPr>
            <a:lstStyle/>
            <a:p>
              <a:r>
                <a:rPr lang="en-US" sz="1200" dirty="0" smtClean="0">
                  <a:solidFill>
                    <a:schemeClr val="bg1"/>
                  </a:solidFill>
                  <a:latin typeface="HelveticaNeueLT Std Cn"/>
                </a:rPr>
                <a:t>Department of Energy, “Building Energy Data Book.” 2010</a:t>
              </a:r>
              <a:endParaRPr lang="en-US" sz="1200" dirty="0" smtClean="0">
                <a:solidFill>
                  <a:schemeClr val="bg1"/>
                </a:solidFill>
                <a:latin typeface="HelveticaNeueLT Std Cn"/>
              </a:endParaRPr>
            </a:p>
          </p:txBody>
        </p:sp>
        <p:sp>
          <p:nvSpPr>
            <p:cNvPr id="12" name="Isosceles Triangle 11"/>
            <p:cNvSpPr/>
            <p:nvPr/>
          </p:nvSpPr>
          <p:spPr>
            <a:xfrm rot="21354394">
              <a:off x="2027288" y="2000387"/>
              <a:ext cx="982166" cy="1126308"/>
            </a:xfrm>
            <a:prstGeom prst="triangl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463550" y="736601"/>
            <a:ext cx="3948263" cy="2835144"/>
            <a:chOff x="4744891" y="741281"/>
            <a:chExt cx="3948263" cy="2835144"/>
          </a:xfrm>
        </p:grpSpPr>
        <p:pic>
          <p:nvPicPr>
            <p:cNvPr id="8" name="Picture 7"/>
            <p:cNvPicPr>
              <a:picLocks noChangeAspect="1"/>
            </p:cNvPicPr>
            <p:nvPr/>
          </p:nvPicPr>
          <p:blipFill>
            <a:blip r:embed="rId4"/>
            <a:stretch>
              <a:fillRect/>
            </a:stretch>
          </p:blipFill>
          <p:spPr>
            <a:xfrm>
              <a:off x="4744891" y="741281"/>
              <a:ext cx="3948263" cy="2373479"/>
            </a:xfrm>
            <a:prstGeom prst="rect">
              <a:avLst/>
            </a:prstGeom>
          </p:spPr>
        </p:pic>
        <p:sp>
          <p:nvSpPr>
            <p:cNvPr id="9" name="TextBox 8"/>
            <p:cNvSpPr txBox="1"/>
            <p:nvPr/>
          </p:nvSpPr>
          <p:spPr>
            <a:xfrm>
              <a:off x="4744891" y="3114760"/>
              <a:ext cx="3948263" cy="461665"/>
            </a:xfrm>
            <a:prstGeom prst="rect">
              <a:avLst/>
            </a:prstGeom>
            <a:noFill/>
          </p:spPr>
          <p:txBody>
            <a:bodyPr wrap="square" rtlCol="0">
              <a:spAutoFit/>
            </a:bodyPr>
            <a:lstStyle/>
            <a:p>
              <a:r>
                <a:rPr lang="en-US" sz="1200" dirty="0" smtClean="0">
                  <a:solidFill>
                    <a:schemeClr val="bg1"/>
                  </a:solidFill>
                  <a:latin typeface="HelveticaNeueLT Std Cn"/>
                </a:rPr>
                <a:t>American Water Works Association Research Foundation, “Residential End Uses of Water.” 1999</a:t>
              </a:r>
              <a:endParaRPr lang="en-US" sz="1200" dirty="0" smtClean="0">
                <a:solidFill>
                  <a:schemeClr val="bg1"/>
                </a:solidFill>
                <a:latin typeface="HelveticaNeueLT Std Cn"/>
              </a:endParaRPr>
            </a:p>
          </p:txBody>
        </p:sp>
        <p:sp>
          <p:nvSpPr>
            <p:cNvPr id="13" name="Isosceles Triangle 12"/>
            <p:cNvSpPr/>
            <p:nvPr/>
          </p:nvSpPr>
          <p:spPr>
            <a:xfrm rot="5919890">
              <a:off x="5857766" y="1617970"/>
              <a:ext cx="963399" cy="834599"/>
            </a:xfrm>
            <a:prstGeom prst="triangl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53443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Water Meters	</a:t>
            </a: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pPr/>
              <a:t>17</a:t>
            </a:fld>
            <a:endParaRPr lang="en-US" dirty="0"/>
          </a:p>
        </p:txBody>
      </p:sp>
      <p:pic>
        <p:nvPicPr>
          <p:cNvPr id="13" name="Picture 12" descr="Screen Shot 2014-11-03 at 10.33.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8454" y="2320975"/>
            <a:ext cx="1576781" cy="2338794"/>
          </a:xfrm>
          <a:prstGeom prst="rect">
            <a:avLst/>
          </a:prstGeom>
        </p:spPr>
      </p:pic>
      <p:grpSp>
        <p:nvGrpSpPr>
          <p:cNvPr id="17" name="Group 16"/>
          <p:cNvGrpSpPr/>
          <p:nvPr/>
        </p:nvGrpSpPr>
        <p:grpSpPr>
          <a:xfrm>
            <a:off x="539436" y="1402205"/>
            <a:ext cx="3374037" cy="1655798"/>
            <a:chOff x="608880" y="1452360"/>
            <a:chExt cx="3374037" cy="1655798"/>
          </a:xfrm>
        </p:grpSpPr>
        <p:pic>
          <p:nvPicPr>
            <p:cNvPr id="16" name="Picture 15" descr="Screen Shot 2014-11-03 at 1.00.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831" y="1452360"/>
              <a:ext cx="1708086" cy="1655798"/>
            </a:xfrm>
            <a:prstGeom prst="rect">
              <a:avLst/>
            </a:prstGeom>
          </p:spPr>
        </p:pic>
        <p:pic>
          <p:nvPicPr>
            <p:cNvPr id="7" name="Picture 6" descr="Screen Shot 2014-11-03 at 10.18.4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880" y="1452360"/>
              <a:ext cx="1665951" cy="1653010"/>
            </a:xfrm>
            <a:prstGeom prst="rect">
              <a:avLst/>
            </a:prstGeom>
          </p:spPr>
        </p:pic>
      </p:grpSp>
      <p:grpSp>
        <p:nvGrpSpPr>
          <p:cNvPr id="18" name="Group 17"/>
          <p:cNvGrpSpPr/>
          <p:nvPr/>
        </p:nvGrpSpPr>
        <p:grpSpPr>
          <a:xfrm>
            <a:off x="4900050" y="432089"/>
            <a:ext cx="3471400" cy="1664680"/>
            <a:chOff x="4945991" y="650136"/>
            <a:chExt cx="3471400" cy="1664680"/>
          </a:xfrm>
        </p:grpSpPr>
        <p:pic>
          <p:nvPicPr>
            <p:cNvPr id="19" name="Picture 18" descr="Screen Shot 2014-11-03 at 10.57.51 AM.png"/>
            <p:cNvPicPr>
              <a:picLocks noChangeAspect="1"/>
            </p:cNvPicPr>
            <p:nvPr/>
          </p:nvPicPr>
          <p:blipFill rotWithShape="1">
            <a:blip r:embed="rId5">
              <a:extLst>
                <a:ext uri="{28A0092B-C50C-407E-A947-70E740481C1C}">
                  <a14:useLocalDpi xmlns:a14="http://schemas.microsoft.com/office/drawing/2010/main" val="0"/>
                </a:ext>
              </a:extLst>
            </a:blip>
            <a:srcRect r="2820" b="3174"/>
            <a:stretch/>
          </p:blipFill>
          <p:spPr>
            <a:xfrm>
              <a:off x="6517214" y="650136"/>
              <a:ext cx="1900177" cy="1664680"/>
            </a:xfrm>
            <a:prstGeom prst="rect">
              <a:avLst/>
            </a:prstGeom>
          </p:spPr>
        </p:pic>
        <p:pic>
          <p:nvPicPr>
            <p:cNvPr id="20" name="Picture 19" descr="Screen Shot 2014-11-03 at 10.31.14 AM.png"/>
            <p:cNvPicPr>
              <a:picLocks noChangeAspect="1"/>
            </p:cNvPicPr>
            <p:nvPr/>
          </p:nvPicPr>
          <p:blipFill rotWithShape="1">
            <a:blip r:embed="rId6">
              <a:extLst>
                <a:ext uri="{28A0092B-C50C-407E-A947-70E740481C1C}">
                  <a14:useLocalDpi xmlns:a14="http://schemas.microsoft.com/office/drawing/2010/main" val="0"/>
                </a:ext>
              </a:extLst>
            </a:blip>
            <a:srcRect r="3163"/>
            <a:stretch/>
          </p:blipFill>
          <p:spPr>
            <a:xfrm>
              <a:off x="4945991" y="650136"/>
              <a:ext cx="1571223" cy="1664680"/>
            </a:xfrm>
            <a:prstGeom prst="rect">
              <a:avLst/>
            </a:prstGeom>
          </p:spPr>
        </p:pic>
      </p:grpSp>
      <p:pic>
        <p:nvPicPr>
          <p:cNvPr id="21" name="Picture 20" descr="88d898_81dddf92a6884122b5f3a33b7aad95e5.png_srz_p_350_409_75_22_0.50_1.20_0.png"/>
          <p:cNvPicPr>
            <a:picLocks noChangeAspect="1"/>
          </p:cNvPicPr>
          <p:nvPr/>
        </p:nvPicPr>
        <p:blipFill rotWithShape="1">
          <a:blip r:embed="rId7">
            <a:extLst>
              <a:ext uri="{28A0092B-C50C-407E-A947-70E740481C1C}">
                <a14:useLocalDpi xmlns:a14="http://schemas.microsoft.com/office/drawing/2010/main" val="0"/>
              </a:ext>
            </a:extLst>
          </a:blip>
          <a:srcRect l="4644" t="10951" r="1"/>
          <a:stretch/>
        </p:blipFill>
        <p:spPr>
          <a:xfrm>
            <a:off x="6635750" y="2566080"/>
            <a:ext cx="1588270" cy="1733269"/>
          </a:xfrm>
          <a:prstGeom prst="rect">
            <a:avLst/>
          </a:prstGeom>
          <a:solidFill>
            <a:schemeClr val="bg1"/>
          </a:solidFill>
        </p:spPr>
      </p:pic>
    </p:spTree>
    <p:extLst>
      <p:ext uri="{BB962C8B-B14F-4D97-AF65-F5344CB8AC3E}">
        <p14:creationId xmlns:p14="http://schemas.microsoft.com/office/powerpoint/2010/main" val="308327367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Acoustic Water Meters</a:t>
            </a:r>
            <a:endParaRPr lang="en-US" dirty="0"/>
          </a:p>
        </p:txBody>
      </p:sp>
      <p:sp>
        <p:nvSpPr>
          <p:cNvPr id="3" name="Content Placeholder 2"/>
          <p:cNvSpPr>
            <a:spLocks noGrp="1"/>
          </p:cNvSpPr>
          <p:nvPr>
            <p:ph idx="1"/>
          </p:nvPr>
        </p:nvSpPr>
        <p:spPr/>
        <p:txBody>
          <a:bodyPr/>
          <a:lstStyle/>
          <a:p>
            <a:pPr marL="0" indent="0">
              <a:buNone/>
            </a:pPr>
            <a:r>
              <a:rPr lang="en-US" dirty="0" smtClean="0"/>
              <a:t>High powered sensing</a:t>
            </a:r>
          </a:p>
          <a:p>
            <a:pPr lvl="1"/>
            <a:r>
              <a:rPr lang="en-US" dirty="0" smtClean="0"/>
              <a:t>Lifetime limitation</a:t>
            </a:r>
          </a:p>
          <a:p>
            <a:pPr marL="457200" lvl="1" indent="0">
              <a:buNone/>
            </a:pPr>
            <a:endParaRPr lang="en-US" dirty="0" smtClean="0"/>
          </a:p>
        </p:txBody>
      </p:sp>
      <p:sp>
        <p:nvSpPr>
          <p:cNvPr id="4" name="Slide Number Placeholder 3"/>
          <p:cNvSpPr>
            <a:spLocks noGrp="1"/>
          </p:cNvSpPr>
          <p:nvPr>
            <p:ph type="sldNum" sz="quarter" idx="4"/>
          </p:nvPr>
        </p:nvSpPr>
        <p:spPr/>
        <p:txBody>
          <a:bodyPr/>
          <a:lstStyle/>
          <a:p>
            <a:fld id="{84820329-EE3A-46B8-BEB3-A3786EA2FE75}" type="slidenum">
              <a:rPr lang="en-US" smtClean="0"/>
              <a:pPr/>
              <a:t>18</a:t>
            </a:fld>
            <a:endParaRPr lang="en-US" dirty="0"/>
          </a:p>
        </p:txBody>
      </p:sp>
      <p:grpSp>
        <p:nvGrpSpPr>
          <p:cNvPr id="10" name="Group 9"/>
          <p:cNvGrpSpPr/>
          <p:nvPr/>
        </p:nvGrpSpPr>
        <p:grpSpPr>
          <a:xfrm>
            <a:off x="995040" y="2428730"/>
            <a:ext cx="3471400" cy="1664680"/>
            <a:chOff x="4945991" y="650136"/>
            <a:chExt cx="3471400" cy="1664680"/>
          </a:xfrm>
        </p:grpSpPr>
        <p:pic>
          <p:nvPicPr>
            <p:cNvPr id="7" name="Picture 6" descr="Screen Shot 2014-11-03 at 10.57.51 AM.png"/>
            <p:cNvPicPr>
              <a:picLocks noChangeAspect="1"/>
            </p:cNvPicPr>
            <p:nvPr/>
          </p:nvPicPr>
          <p:blipFill rotWithShape="1">
            <a:blip r:embed="rId3">
              <a:extLst>
                <a:ext uri="{28A0092B-C50C-407E-A947-70E740481C1C}">
                  <a14:useLocalDpi xmlns:a14="http://schemas.microsoft.com/office/drawing/2010/main" val="0"/>
                </a:ext>
              </a:extLst>
            </a:blip>
            <a:srcRect r="2820" b="3174"/>
            <a:stretch/>
          </p:blipFill>
          <p:spPr>
            <a:xfrm>
              <a:off x="6517214" y="650136"/>
              <a:ext cx="1900177" cy="1664680"/>
            </a:xfrm>
            <a:prstGeom prst="rect">
              <a:avLst/>
            </a:prstGeom>
          </p:spPr>
        </p:pic>
        <p:pic>
          <p:nvPicPr>
            <p:cNvPr id="8" name="Picture 7" descr="Screen Shot 2014-11-03 at 10.31.14 AM.png"/>
            <p:cNvPicPr>
              <a:picLocks noChangeAspect="1"/>
            </p:cNvPicPr>
            <p:nvPr/>
          </p:nvPicPr>
          <p:blipFill rotWithShape="1">
            <a:blip r:embed="rId4">
              <a:extLst>
                <a:ext uri="{28A0092B-C50C-407E-A947-70E740481C1C}">
                  <a14:useLocalDpi xmlns:a14="http://schemas.microsoft.com/office/drawing/2010/main" val="0"/>
                </a:ext>
              </a:extLst>
            </a:blip>
            <a:srcRect r="3163"/>
            <a:stretch/>
          </p:blipFill>
          <p:spPr>
            <a:xfrm>
              <a:off x="4945991" y="650136"/>
              <a:ext cx="1571223" cy="1664680"/>
            </a:xfrm>
            <a:prstGeom prst="rect">
              <a:avLst/>
            </a:prstGeom>
          </p:spPr>
        </p:pic>
      </p:grpSp>
      <p:pic>
        <p:nvPicPr>
          <p:cNvPr id="9" name="Picture 8" descr="88d898_81dddf92a6884122b5f3a33b7aad95e5.png_srz_p_350_409_75_22_0.50_1.20_0.png"/>
          <p:cNvPicPr>
            <a:picLocks noChangeAspect="1"/>
          </p:cNvPicPr>
          <p:nvPr/>
        </p:nvPicPr>
        <p:blipFill rotWithShape="1">
          <a:blip r:embed="rId5">
            <a:extLst>
              <a:ext uri="{28A0092B-C50C-407E-A947-70E740481C1C}">
                <a14:useLocalDpi xmlns:a14="http://schemas.microsoft.com/office/drawing/2010/main" val="0"/>
              </a:ext>
            </a:extLst>
          </a:blip>
          <a:srcRect l="4644" t="10951" r="1"/>
          <a:stretch/>
        </p:blipFill>
        <p:spPr>
          <a:xfrm>
            <a:off x="5841615" y="2367566"/>
            <a:ext cx="1588270" cy="1733269"/>
          </a:xfrm>
          <a:prstGeom prst="rect">
            <a:avLst/>
          </a:prstGeom>
          <a:solidFill>
            <a:schemeClr val="bg1"/>
          </a:solidFill>
        </p:spPr>
      </p:pic>
      <p:sp>
        <p:nvSpPr>
          <p:cNvPr id="11" name="TextBox 10"/>
          <p:cNvSpPr txBox="1"/>
          <p:nvPr/>
        </p:nvSpPr>
        <p:spPr>
          <a:xfrm>
            <a:off x="5841615" y="4093409"/>
            <a:ext cx="854058" cy="369332"/>
          </a:xfrm>
          <a:prstGeom prst="rect">
            <a:avLst/>
          </a:prstGeom>
          <a:noFill/>
        </p:spPr>
        <p:txBody>
          <a:bodyPr wrap="square" rtlCol="0">
            <a:spAutoFit/>
          </a:bodyPr>
          <a:lstStyle/>
          <a:p>
            <a:r>
              <a:rPr lang="en-US" dirty="0" err="1" smtClean="0">
                <a:solidFill>
                  <a:schemeClr val="bg1"/>
                </a:solidFill>
                <a:latin typeface="HelveticaNeueLT Std Cn"/>
              </a:rPr>
              <a:t>Sprav</a:t>
            </a:r>
            <a:endParaRPr lang="en-US" dirty="0" smtClean="0">
              <a:solidFill>
                <a:schemeClr val="bg1"/>
              </a:solidFill>
              <a:latin typeface="HelveticaNeueLT Std Cn"/>
            </a:endParaRPr>
          </a:p>
        </p:txBody>
      </p:sp>
      <p:sp>
        <p:nvSpPr>
          <p:cNvPr id="12" name="TextBox 11"/>
          <p:cNvSpPr txBox="1"/>
          <p:nvPr/>
        </p:nvSpPr>
        <p:spPr>
          <a:xfrm>
            <a:off x="3267707" y="4093409"/>
            <a:ext cx="1198737" cy="369332"/>
          </a:xfrm>
          <a:prstGeom prst="rect">
            <a:avLst/>
          </a:prstGeom>
          <a:noFill/>
        </p:spPr>
        <p:txBody>
          <a:bodyPr wrap="square" rtlCol="0">
            <a:spAutoFit/>
          </a:bodyPr>
          <a:lstStyle/>
          <a:p>
            <a:r>
              <a:rPr lang="en-US" dirty="0" smtClean="0">
                <a:solidFill>
                  <a:schemeClr val="bg1"/>
                </a:solidFill>
                <a:latin typeface="HelveticaNeueLT Std Cn"/>
              </a:rPr>
              <a:t>Upstream</a:t>
            </a:r>
            <a:endParaRPr lang="en-US" dirty="0" smtClean="0">
              <a:solidFill>
                <a:schemeClr val="bg1"/>
              </a:solidFill>
              <a:latin typeface="HelveticaNeueLT Std Cn"/>
            </a:endParaRPr>
          </a:p>
        </p:txBody>
      </p:sp>
    </p:spTree>
    <p:extLst>
      <p:ext uri="{BB962C8B-B14F-4D97-AF65-F5344CB8AC3E}">
        <p14:creationId xmlns:p14="http://schemas.microsoft.com/office/powerpoint/2010/main" val="10434315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Impeller-Based Water Meters</a:t>
            </a:r>
            <a:endParaRPr lang="en-US" dirty="0"/>
          </a:p>
        </p:txBody>
      </p:sp>
      <p:sp>
        <p:nvSpPr>
          <p:cNvPr id="3" name="Content Placeholder 2"/>
          <p:cNvSpPr>
            <a:spLocks noGrp="1"/>
          </p:cNvSpPr>
          <p:nvPr>
            <p:ph idx="1"/>
          </p:nvPr>
        </p:nvSpPr>
        <p:spPr/>
        <p:txBody>
          <a:bodyPr/>
          <a:lstStyle/>
          <a:p>
            <a:pPr marL="0" indent="0">
              <a:buNone/>
            </a:pPr>
            <a:r>
              <a:rPr lang="en-US" dirty="0" smtClean="0"/>
              <a:t>Impeller-based design</a:t>
            </a:r>
          </a:p>
          <a:p>
            <a:pPr lvl="1"/>
            <a:r>
              <a:rPr lang="en-US" dirty="0" smtClean="0"/>
              <a:t>Good for </a:t>
            </a:r>
            <a:r>
              <a:rPr lang="en-US" dirty="0"/>
              <a:t>e</a:t>
            </a:r>
            <a:r>
              <a:rPr lang="en-US" dirty="0" smtClean="0"/>
              <a:t>nergy harvesting</a:t>
            </a:r>
          </a:p>
          <a:p>
            <a:pPr lvl="1"/>
            <a:r>
              <a:rPr lang="en-US" dirty="0" smtClean="0"/>
              <a:t>Difficult installation</a:t>
            </a:r>
          </a:p>
        </p:txBody>
      </p:sp>
      <p:sp>
        <p:nvSpPr>
          <p:cNvPr id="4" name="Slide Number Placeholder 3"/>
          <p:cNvSpPr>
            <a:spLocks noGrp="1"/>
          </p:cNvSpPr>
          <p:nvPr>
            <p:ph type="sldNum" sz="quarter" idx="4"/>
          </p:nvPr>
        </p:nvSpPr>
        <p:spPr/>
        <p:txBody>
          <a:bodyPr/>
          <a:lstStyle/>
          <a:p>
            <a:fld id="{84820329-EE3A-46B8-BEB3-A3786EA2FE75}" type="slidenum">
              <a:rPr lang="en-US" smtClean="0"/>
              <a:pPr/>
              <a:t>19</a:t>
            </a:fld>
            <a:endParaRPr lang="en-US" dirty="0"/>
          </a:p>
        </p:txBody>
      </p:sp>
      <p:pic>
        <p:nvPicPr>
          <p:cNvPr id="5" name="Picture 4" descr="Screen Shot 2014-11-03 at 10.42.00 AM.png"/>
          <p:cNvPicPr>
            <a:picLocks noChangeAspect="1"/>
          </p:cNvPicPr>
          <p:nvPr/>
        </p:nvPicPr>
        <p:blipFill rotWithShape="1">
          <a:blip r:embed="rId2">
            <a:extLst>
              <a:ext uri="{28A0092B-C50C-407E-A947-70E740481C1C}">
                <a14:useLocalDpi xmlns:a14="http://schemas.microsoft.com/office/drawing/2010/main" val="0"/>
              </a:ext>
            </a:extLst>
          </a:blip>
          <a:srcRect l="6749" t="2292" b="3233"/>
          <a:stretch/>
        </p:blipFill>
        <p:spPr>
          <a:xfrm>
            <a:off x="6634985" y="736601"/>
            <a:ext cx="1967069" cy="4030663"/>
          </a:xfrm>
          <a:prstGeom prst="rect">
            <a:avLst/>
          </a:prstGeom>
        </p:spPr>
      </p:pic>
      <p:pic>
        <p:nvPicPr>
          <p:cNvPr id="6" name="Picture 5" descr="Screen Shot 2014-11-03 at 10.33.3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4259" y="1092548"/>
            <a:ext cx="2248447" cy="3335057"/>
          </a:xfrm>
          <a:prstGeom prst="rect">
            <a:avLst/>
          </a:prstGeom>
        </p:spPr>
      </p:pic>
      <p:sp>
        <p:nvSpPr>
          <p:cNvPr id="7" name="TextBox 6"/>
          <p:cNvSpPr txBox="1"/>
          <p:nvPr/>
        </p:nvSpPr>
        <p:spPr>
          <a:xfrm>
            <a:off x="5599659" y="714000"/>
            <a:ext cx="1035325" cy="369332"/>
          </a:xfrm>
          <a:prstGeom prst="rect">
            <a:avLst/>
          </a:prstGeom>
          <a:noFill/>
        </p:spPr>
        <p:txBody>
          <a:bodyPr wrap="square" rtlCol="0">
            <a:spAutoFit/>
          </a:bodyPr>
          <a:lstStyle/>
          <a:p>
            <a:r>
              <a:rPr lang="en-US" dirty="0" err="1" smtClean="0">
                <a:solidFill>
                  <a:schemeClr val="bg1"/>
                </a:solidFill>
                <a:latin typeface="HelveticaNeueLT Std Cn"/>
              </a:rPr>
              <a:t>Amphiro</a:t>
            </a:r>
            <a:endParaRPr lang="en-US" dirty="0" smtClean="0">
              <a:solidFill>
                <a:schemeClr val="bg1"/>
              </a:solidFill>
              <a:latin typeface="HelveticaNeueLT Std Cn"/>
            </a:endParaRPr>
          </a:p>
        </p:txBody>
      </p:sp>
    </p:spTree>
    <p:extLst>
      <p:ext uri="{BB962C8B-B14F-4D97-AF65-F5344CB8AC3E}">
        <p14:creationId xmlns:p14="http://schemas.microsoft.com/office/powerpoint/2010/main" val="20285753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a typeface="ＭＳ Ｐゴシック" pitchFamily="1" charset="-128"/>
                <a:cs typeface="ＭＳ Ｐゴシック" pitchFamily="1" charset="-128"/>
              </a:rPr>
              <a:t>The Call for “Low </a:t>
            </a:r>
            <a:r>
              <a:rPr lang="en-US" dirty="0">
                <a:ea typeface="ＭＳ Ｐゴシック" pitchFamily="1" charset="-128"/>
                <a:cs typeface="ＭＳ Ｐゴシック" pitchFamily="1" charset="-128"/>
              </a:rPr>
              <a:t>P</a:t>
            </a:r>
            <a:r>
              <a:rPr lang="en-US" dirty="0" smtClean="0">
                <a:ea typeface="ＭＳ Ｐゴシック" pitchFamily="1" charset="-128"/>
                <a:cs typeface="ＭＳ Ｐゴシック" pitchFamily="1" charset="-128"/>
              </a:rPr>
              <a:t>ower </a:t>
            </a:r>
            <a:r>
              <a:rPr lang="en-US" dirty="0">
                <a:ea typeface="ＭＳ Ｐゴシック" pitchFamily="1" charset="-128"/>
                <a:cs typeface="ＭＳ Ｐゴシック" pitchFamily="1" charset="-128"/>
              </a:rPr>
              <a:t>S</a:t>
            </a:r>
            <a:r>
              <a:rPr lang="en-US" dirty="0" smtClean="0">
                <a:ea typeface="ＭＳ Ｐゴシック" pitchFamily="1" charset="-128"/>
                <a:cs typeface="ＭＳ Ｐゴシック" pitchFamily="1" charset="-128"/>
              </a:rPr>
              <a:t>ensors</a:t>
            </a:r>
            <a:r>
              <a:rPr lang="en-US" dirty="0">
                <a:ea typeface="ＭＳ Ｐゴシック" pitchFamily="1" charset="-128"/>
                <a:cs typeface="ＭＳ Ｐゴシック" pitchFamily="1" charset="-128"/>
              </a:rPr>
              <a:t>”</a:t>
            </a:r>
            <a:endParaRPr lang="en-US" dirty="0"/>
          </a:p>
        </p:txBody>
      </p:sp>
      <p:sp>
        <p:nvSpPr>
          <p:cNvPr id="9" name="Content Placeholder 2"/>
          <p:cNvSpPr>
            <a:spLocks noGrp="1"/>
          </p:cNvSpPr>
          <p:nvPr>
            <p:ph idx="1"/>
          </p:nvPr>
        </p:nvSpPr>
        <p:spPr>
          <a:xfrm>
            <a:off x="463550" y="977901"/>
            <a:ext cx="8229600" cy="3789364"/>
          </a:xfrm>
        </p:spPr>
        <p:txBody>
          <a:bodyPr/>
          <a:lstStyle/>
          <a:p>
            <a:pPr marL="0" indent="0">
              <a:buNone/>
            </a:pPr>
            <a:r>
              <a:rPr lang="en-US" dirty="0" smtClean="0"/>
              <a:t>“BTO [Building Technologies Office] </a:t>
            </a:r>
            <a:r>
              <a:rPr lang="en-US" dirty="0">
                <a:latin typeface="Times New Roman" pitchFamily="1" charset="0"/>
                <a:ea typeface="ＭＳ Ｐゴシック" pitchFamily="1" charset="-128"/>
                <a:cs typeface="ＭＳ Ｐゴシック" pitchFamily="1" charset="-128"/>
              </a:rPr>
              <a:t>is particularly interested in innovative approaches that </a:t>
            </a:r>
            <a:r>
              <a:rPr lang="en-US" b="1" dirty="0">
                <a:solidFill>
                  <a:schemeClr val="accent6">
                    <a:lumMod val="75000"/>
                  </a:schemeClr>
                </a:solidFill>
                <a:latin typeface="Times New Roman" pitchFamily="1" charset="0"/>
                <a:ea typeface="ＭＳ Ｐゴシック" pitchFamily="1" charset="-128"/>
                <a:cs typeface="ＭＳ Ｐゴシック" pitchFamily="1" charset="-128"/>
              </a:rPr>
              <a:t>reduce the cost and power </a:t>
            </a:r>
            <a:r>
              <a:rPr lang="en-US" dirty="0">
                <a:latin typeface="Times New Roman" pitchFamily="1" charset="0"/>
                <a:ea typeface="ＭＳ Ｐゴシック" pitchFamily="1" charset="-128"/>
                <a:cs typeface="ＭＳ Ｐゴシック" pitchFamily="1" charset="-128"/>
              </a:rPr>
              <a:t>consumption for data collection of common building operation variables (</a:t>
            </a:r>
            <a:r>
              <a:rPr lang="en-US" b="1" dirty="0">
                <a:solidFill>
                  <a:srgbClr val="E46C0A"/>
                </a:solidFill>
                <a:latin typeface="Times New Roman" pitchFamily="1" charset="0"/>
                <a:ea typeface="ＭＳ Ｐゴシック" pitchFamily="1" charset="-128"/>
                <a:cs typeface="ＭＳ Ｐゴシック" pitchFamily="1" charset="-128"/>
              </a:rPr>
              <a:t>temperature, pressure, relative humidity, etc.</a:t>
            </a:r>
            <a:r>
              <a:rPr lang="en-US" dirty="0" smtClean="0">
                <a:latin typeface="Times New Roman" pitchFamily="1" charset="0"/>
                <a:ea typeface="ＭＳ Ｐゴシック" pitchFamily="1" charset="-128"/>
                <a:cs typeface="ＭＳ Ｐゴシック" pitchFamily="1" charset="-128"/>
              </a:rPr>
              <a:t>)…”</a:t>
            </a:r>
            <a:endParaRPr lang="en-US" dirty="0" smtClean="0"/>
          </a:p>
        </p:txBody>
      </p:sp>
      <p:sp>
        <p:nvSpPr>
          <p:cNvPr id="4" name="Slide Number Placeholder 3"/>
          <p:cNvSpPr>
            <a:spLocks noGrp="1"/>
          </p:cNvSpPr>
          <p:nvPr>
            <p:ph type="sldNum" sz="quarter" idx="4"/>
          </p:nvPr>
        </p:nvSpPr>
        <p:spPr/>
        <p:txBody>
          <a:bodyPr/>
          <a:lstStyle/>
          <a:p>
            <a:fld id="{84820329-EE3A-46B8-BEB3-A3786EA2FE75}" type="slidenum">
              <a:rPr lang="en-US" smtClean="0"/>
              <a:pPr/>
              <a:t>2</a:t>
            </a:fld>
            <a:endParaRPr lang="en-US" dirty="0"/>
          </a:p>
        </p:txBody>
      </p:sp>
      <p:sp>
        <p:nvSpPr>
          <p:cNvPr id="5" name="Text Box 6"/>
          <p:cNvSpPr txBox="1">
            <a:spLocks noChangeArrowheads="1"/>
          </p:cNvSpPr>
          <p:nvPr/>
        </p:nvSpPr>
        <p:spPr bwMode="auto">
          <a:xfrm>
            <a:off x="169862" y="4490654"/>
            <a:ext cx="88804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t">
            <a:spAutoFit/>
          </a:bodyPr>
          <a:lstStyle/>
          <a:p>
            <a:pPr defTabSz="914400"/>
            <a:r>
              <a:rPr lang="en-US" sz="1200" dirty="0" err="1" smtClean="0">
                <a:solidFill>
                  <a:schemeClr val="bg1"/>
                </a:solidFill>
                <a:latin typeface="Trebuchet MS" charset="0"/>
                <a:ea typeface="ＭＳ Ｐゴシック" pitchFamily="1" charset="-128"/>
                <a:cs typeface="ＭＳ Ｐゴシック" pitchFamily="1" charset="-128"/>
              </a:rPr>
              <a:t>Source(s</a:t>
            </a:r>
            <a:r>
              <a:rPr lang="en-US" sz="1200" dirty="0" smtClean="0">
                <a:solidFill>
                  <a:schemeClr val="bg1"/>
                </a:solidFill>
                <a:latin typeface="Trebuchet MS" charset="0"/>
                <a:ea typeface="ＭＳ Ｐゴシック" pitchFamily="1" charset="-128"/>
                <a:cs typeface="ＭＳ Ｐゴシック" pitchFamily="1" charset="-128"/>
              </a:rPr>
              <a:t>):</a:t>
            </a:r>
          </a:p>
          <a:p>
            <a:pPr marL="228600" indent="-228600" defTabSz="914400">
              <a:buFontTx/>
              <a:buAutoNum type="arabicPeriod"/>
            </a:pPr>
            <a:r>
              <a:rPr lang="en-US" sz="1200" dirty="0" smtClean="0">
                <a:solidFill>
                  <a:schemeClr val="bg1"/>
                </a:solidFill>
                <a:latin typeface="Trebuchet MS" charset="0"/>
                <a:ea typeface="ＭＳ Ｐゴシック" pitchFamily="1" charset="-128"/>
                <a:cs typeface="ＭＳ Ｐゴシック" pitchFamily="1" charset="-128"/>
              </a:rPr>
              <a:t>“Building Energy Efficiency Frontiers and Incubator Technologies (BENEFIT),” DE-FOA-0001027, 2014</a:t>
            </a:r>
          </a:p>
        </p:txBody>
      </p:sp>
    </p:spTree>
    <p:extLst>
      <p:ext uri="{BB962C8B-B14F-4D97-AF65-F5344CB8AC3E}">
        <p14:creationId xmlns:p14="http://schemas.microsoft.com/office/powerpoint/2010/main" val="37087609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Thermal Harvesting Water Meters</a:t>
            </a:r>
            <a:endParaRPr lang="en-US" dirty="0"/>
          </a:p>
        </p:txBody>
      </p:sp>
      <p:sp>
        <p:nvSpPr>
          <p:cNvPr id="3" name="Content Placeholder 2"/>
          <p:cNvSpPr>
            <a:spLocks noGrp="1"/>
          </p:cNvSpPr>
          <p:nvPr>
            <p:ph idx="1"/>
          </p:nvPr>
        </p:nvSpPr>
        <p:spPr/>
        <p:txBody>
          <a:bodyPr/>
          <a:lstStyle/>
          <a:p>
            <a:pPr marL="0" indent="0">
              <a:buNone/>
            </a:pPr>
            <a:r>
              <a:rPr lang="en-US" dirty="0" smtClean="0"/>
              <a:t>Thermoelectric energy-harvesting</a:t>
            </a:r>
          </a:p>
          <a:p>
            <a:pPr lvl="1"/>
            <a:r>
              <a:rPr lang="en-US" dirty="0" smtClean="0"/>
              <a:t>Energy-neutral in some cases</a:t>
            </a:r>
          </a:p>
          <a:p>
            <a:pPr lvl="1"/>
            <a:endParaRPr lang="en-US" dirty="0"/>
          </a:p>
          <a:p>
            <a:pPr marL="0" indent="0">
              <a:buNone/>
            </a:pPr>
            <a:r>
              <a:rPr lang="en-US" dirty="0" smtClean="0"/>
              <a:t>Accelerometer-based sensing</a:t>
            </a:r>
            <a:endParaRPr lang="en-US" dirty="0"/>
          </a:p>
          <a:p>
            <a:pPr lvl="1"/>
            <a:r>
              <a:rPr lang="en-US" dirty="0"/>
              <a:t>Increases energy needs</a:t>
            </a:r>
          </a:p>
          <a:p>
            <a:pPr marL="0" indent="0">
              <a:buNone/>
            </a:pPr>
            <a:endParaRPr lang="en-US" dirty="0" smtClean="0"/>
          </a:p>
        </p:txBody>
      </p:sp>
      <p:sp>
        <p:nvSpPr>
          <p:cNvPr id="4" name="Slide Number Placeholder 3"/>
          <p:cNvSpPr>
            <a:spLocks noGrp="1"/>
          </p:cNvSpPr>
          <p:nvPr>
            <p:ph type="sldNum" sz="quarter" idx="4"/>
          </p:nvPr>
        </p:nvSpPr>
        <p:spPr/>
        <p:txBody>
          <a:bodyPr/>
          <a:lstStyle/>
          <a:p>
            <a:fld id="{84820329-EE3A-46B8-BEB3-A3786EA2FE75}" type="slidenum">
              <a:rPr lang="en-US" smtClean="0"/>
              <a:pPr/>
              <a:t>20</a:t>
            </a:fld>
            <a:endParaRPr lang="en-US" dirty="0"/>
          </a:p>
        </p:txBody>
      </p:sp>
      <p:grpSp>
        <p:nvGrpSpPr>
          <p:cNvPr id="12" name="Group 11"/>
          <p:cNvGrpSpPr/>
          <p:nvPr/>
        </p:nvGrpSpPr>
        <p:grpSpPr>
          <a:xfrm>
            <a:off x="6242119" y="977900"/>
            <a:ext cx="1665952" cy="3261135"/>
            <a:chOff x="6635749" y="736601"/>
            <a:chExt cx="1665952" cy="3261135"/>
          </a:xfrm>
        </p:grpSpPr>
        <p:pic>
          <p:nvPicPr>
            <p:cNvPr id="8" name="Picture 7" descr="Screen Shot 2014-11-03 at 10.18.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5750" y="736601"/>
              <a:ext cx="1665951" cy="1653010"/>
            </a:xfrm>
            <a:prstGeom prst="rect">
              <a:avLst/>
            </a:prstGeom>
          </p:spPr>
        </p:pic>
        <p:pic>
          <p:nvPicPr>
            <p:cNvPr id="11" name="Picture 10" descr="Screen Shot 2014-11-03 at 1.00.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5749" y="2382783"/>
              <a:ext cx="1665951" cy="1614953"/>
            </a:xfrm>
            <a:prstGeom prst="rect">
              <a:avLst/>
            </a:prstGeom>
          </p:spPr>
        </p:pic>
      </p:grpSp>
      <p:sp>
        <p:nvSpPr>
          <p:cNvPr id="13" name="TextBox 12"/>
          <p:cNvSpPr txBox="1"/>
          <p:nvPr/>
        </p:nvSpPr>
        <p:spPr>
          <a:xfrm>
            <a:off x="6242120" y="4239035"/>
            <a:ext cx="1332990" cy="369332"/>
          </a:xfrm>
          <a:prstGeom prst="rect">
            <a:avLst/>
          </a:prstGeom>
          <a:noFill/>
        </p:spPr>
        <p:txBody>
          <a:bodyPr wrap="square" rtlCol="0">
            <a:spAutoFit/>
          </a:bodyPr>
          <a:lstStyle/>
          <a:p>
            <a:r>
              <a:rPr lang="en-US" dirty="0" err="1" smtClean="0">
                <a:solidFill>
                  <a:schemeClr val="bg1"/>
                </a:solidFill>
                <a:latin typeface="HelveticaNeueLT Std Cn"/>
              </a:rPr>
              <a:t>DoubleDip</a:t>
            </a:r>
            <a:endParaRPr lang="en-US" dirty="0" smtClean="0">
              <a:solidFill>
                <a:schemeClr val="bg1"/>
              </a:solidFill>
              <a:latin typeface="HelveticaNeueLT Std Cn"/>
            </a:endParaRPr>
          </a:p>
        </p:txBody>
      </p:sp>
    </p:spTree>
    <p:extLst>
      <p:ext uri="{BB962C8B-B14F-4D97-AF65-F5344CB8AC3E}">
        <p14:creationId xmlns:p14="http://schemas.microsoft.com/office/powerpoint/2010/main" val="14551210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Applying Our Solution</a:t>
            </a:r>
            <a:endParaRPr lang="en-US" dirty="0"/>
          </a:p>
        </p:txBody>
      </p:sp>
      <p:sp>
        <p:nvSpPr>
          <p:cNvPr id="9" name="Content Placeholder 2"/>
          <p:cNvSpPr>
            <a:spLocks noGrp="1"/>
          </p:cNvSpPr>
          <p:nvPr>
            <p:ph idx="1"/>
          </p:nvPr>
        </p:nvSpPr>
        <p:spPr>
          <a:xfrm>
            <a:off x="463550" y="977901"/>
            <a:ext cx="8229600" cy="3789364"/>
          </a:xfrm>
        </p:spPr>
        <p:txBody>
          <a:bodyPr/>
          <a:lstStyle/>
          <a:p>
            <a:pPr marL="57150" indent="0">
              <a:buNone/>
            </a:pPr>
            <a:r>
              <a:rPr lang="en-US" dirty="0" smtClean="0"/>
              <a:t>This is an area for which we designed </a:t>
            </a:r>
            <a:r>
              <a:rPr lang="en-US" dirty="0" err="1" smtClean="0"/>
              <a:t>Thermes</a:t>
            </a:r>
            <a:endParaRPr lang="en-US" dirty="0" smtClean="0"/>
          </a:p>
          <a:p>
            <a:pPr marL="57150" indent="0">
              <a:buNone/>
            </a:pPr>
            <a:endParaRPr lang="en-US" dirty="0" smtClean="0"/>
          </a:p>
          <a:p>
            <a:pPr marL="57150" indent="0">
              <a:buNone/>
            </a:pPr>
            <a:r>
              <a:rPr lang="en-US" dirty="0" smtClean="0"/>
              <a:t>Trade accuracy and fine-grained detail</a:t>
            </a:r>
            <a:br>
              <a:rPr lang="en-US" dirty="0" smtClean="0"/>
            </a:br>
            <a:r>
              <a:rPr lang="en-US" dirty="0" smtClean="0"/>
              <a:t>	for continuous </a:t>
            </a:r>
            <a:r>
              <a:rPr lang="en-US" dirty="0" err="1" smtClean="0"/>
              <a:t>batteryless</a:t>
            </a:r>
            <a:r>
              <a:rPr lang="en-US" dirty="0" smtClean="0"/>
              <a:t> operation</a:t>
            </a:r>
          </a:p>
          <a:p>
            <a:pPr marL="57150" indent="0">
              <a:buNone/>
            </a:pPr>
            <a:endParaRPr lang="en-US" dirty="0"/>
          </a:p>
          <a:p>
            <a:pPr marL="0" indent="0">
              <a:buNone/>
            </a:pPr>
            <a:r>
              <a:rPr lang="en-US" dirty="0"/>
              <a:t>Shower sensing is actually very challenging for this </a:t>
            </a:r>
            <a:r>
              <a:rPr lang="en-US" dirty="0" smtClean="0"/>
              <a:t>system</a:t>
            </a: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pPr/>
              <a:t>21</a:t>
            </a:fld>
            <a:endParaRPr lang="en-US" dirty="0"/>
          </a:p>
        </p:txBody>
      </p:sp>
    </p:spTree>
    <p:extLst>
      <p:ext uri="{BB962C8B-B14F-4D97-AF65-F5344CB8AC3E}">
        <p14:creationId xmlns:p14="http://schemas.microsoft.com/office/powerpoint/2010/main" val="32227383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Thermes</a:t>
            </a:r>
            <a:r>
              <a:rPr lang="en-US" dirty="0" smtClean="0"/>
              <a:t> Implementations</a:t>
            </a:r>
            <a:endParaRPr lang="en-US" dirty="0"/>
          </a:p>
        </p:txBody>
      </p:sp>
      <p:sp>
        <p:nvSpPr>
          <p:cNvPr id="3" name="Content Placeholder 2"/>
          <p:cNvSpPr>
            <a:spLocks noGrp="1"/>
          </p:cNvSpPr>
          <p:nvPr>
            <p:ph idx="1"/>
          </p:nvPr>
        </p:nvSpPr>
        <p:spPr>
          <a:xfrm>
            <a:off x="463550" y="977900"/>
            <a:ext cx="3301736" cy="3644900"/>
          </a:xfrm>
        </p:spPr>
        <p:txBody>
          <a:bodyPr/>
          <a:lstStyle/>
          <a:p>
            <a:pPr marL="0" indent="0">
              <a:buNone/>
            </a:pPr>
            <a:r>
              <a:rPr lang="en-US" dirty="0" smtClean="0"/>
              <a:t>Small Bracelet</a:t>
            </a:r>
          </a:p>
          <a:p>
            <a:pPr lvl="1"/>
            <a:r>
              <a:rPr lang="en-US" dirty="0" smtClean="0"/>
              <a:t>6 </a:t>
            </a:r>
            <a:r>
              <a:rPr lang="en-US" dirty="0" err="1" smtClean="0"/>
              <a:t>Peltier</a:t>
            </a:r>
            <a:r>
              <a:rPr lang="en-US" dirty="0" smtClean="0"/>
              <a:t> Junctions </a:t>
            </a:r>
            <a:br>
              <a:rPr lang="en-US" dirty="0" smtClean="0"/>
            </a:br>
            <a:r>
              <a:rPr lang="en-US" dirty="0" smtClean="0"/>
              <a:t>(7 mm x 6 mm)</a:t>
            </a:r>
          </a:p>
          <a:p>
            <a:pPr lvl="1"/>
            <a:r>
              <a:rPr lang="en-US" dirty="0" smtClean="0"/>
              <a:t>9 </a:t>
            </a:r>
            <a:r>
              <a:rPr lang="en-US" dirty="0" err="1" smtClean="0"/>
              <a:t>Heatsinks</a:t>
            </a:r>
            <a:endParaRPr lang="en-US" dirty="0"/>
          </a:p>
          <a:p>
            <a:pPr marL="0" indent="0">
              <a:buNone/>
            </a:pPr>
            <a:endParaRPr lang="en-US" dirty="0" smtClean="0"/>
          </a:p>
          <a:p>
            <a:pPr marL="0" indent="0">
              <a:buNone/>
            </a:pPr>
            <a:r>
              <a:rPr lang="en-US" dirty="0" smtClean="0"/>
              <a:t>Large Bracelet</a:t>
            </a:r>
          </a:p>
          <a:p>
            <a:pPr lvl="1"/>
            <a:r>
              <a:rPr lang="en-US" dirty="0" smtClean="0"/>
              <a:t>4 </a:t>
            </a:r>
            <a:r>
              <a:rPr lang="en-US" dirty="0" err="1" smtClean="0"/>
              <a:t>Peltier</a:t>
            </a:r>
            <a:r>
              <a:rPr lang="en-US" dirty="0" smtClean="0"/>
              <a:t> Junctions</a:t>
            </a:r>
            <a:br>
              <a:rPr lang="en-US" dirty="0" smtClean="0"/>
            </a:br>
            <a:r>
              <a:rPr lang="en-US" dirty="0" smtClean="0"/>
              <a:t>(15 mm x 15 mm)</a:t>
            </a:r>
          </a:p>
          <a:p>
            <a:pPr lvl="1"/>
            <a:r>
              <a:rPr lang="en-US" dirty="0" smtClean="0"/>
              <a:t>4 </a:t>
            </a:r>
            <a:r>
              <a:rPr lang="en-US" dirty="0" err="1" smtClean="0"/>
              <a:t>Heatsinks</a:t>
            </a:r>
            <a:endParaRPr lang="en-US" dirty="0" smtClean="0"/>
          </a:p>
        </p:txBody>
      </p:sp>
      <p:sp>
        <p:nvSpPr>
          <p:cNvPr id="4" name="Slide Number Placeholder 3"/>
          <p:cNvSpPr>
            <a:spLocks noGrp="1"/>
          </p:cNvSpPr>
          <p:nvPr>
            <p:ph type="sldNum" sz="quarter" idx="4"/>
          </p:nvPr>
        </p:nvSpPr>
        <p:spPr/>
        <p:txBody>
          <a:bodyPr/>
          <a:lstStyle/>
          <a:p>
            <a:fld id="{84820329-EE3A-46B8-BEB3-A3786EA2FE75}" type="slidenum">
              <a:rPr lang="en-US" smtClean="0"/>
              <a:pPr/>
              <a:t>22</a:t>
            </a:fld>
            <a:endParaRPr lang="en-US" dirty="0"/>
          </a:p>
        </p:txBody>
      </p:sp>
      <p:pic>
        <p:nvPicPr>
          <p:cNvPr id="6" name="Picture 5" descr="hotspring_both_1000x61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378" y="1198445"/>
            <a:ext cx="4408002" cy="2719737"/>
          </a:xfrm>
          <a:prstGeom prst="rect">
            <a:avLst/>
          </a:prstGeom>
        </p:spPr>
      </p:pic>
      <p:pic>
        <p:nvPicPr>
          <p:cNvPr id="7" name="Picture 6"/>
          <p:cNvPicPr>
            <a:picLocks noChangeAspect="1"/>
          </p:cNvPicPr>
          <p:nvPr/>
        </p:nvPicPr>
        <p:blipFill rotWithShape="1">
          <a:blip r:embed="rId4"/>
          <a:srcRect l="24633" b="28689"/>
          <a:stretch/>
        </p:blipFill>
        <p:spPr>
          <a:xfrm>
            <a:off x="7612553" y="363128"/>
            <a:ext cx="1110606" cy="1401118"/>
          </a:xfrm>
          <a:prstGeom prst="rect">
            <a:avLst/>
          </a:prstGeom>
        </p:spPr>
      </p:pic>
    </p:spTree>
    <p:extLst>
      <p:ext uri="{BB962C8B-B14F-4D97-AF65-F5344CB8AC3E}">
        <p14:creationId xmlns:p14="http://schemas.microsoft.com/office/powerpoint/2010/main" val="32148444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Criteria</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457200" indent="-457200">
              <a:buFont typeface="+mj-lt"/>
              <a:buAutoNum type="arabicParenR"/>
            </a:pPr>
            <a:r>
              <a:rPr lang="en-US" dirty="0" smtClean="0"/>
              <a:t>How does it work at various water temperatures?</a:t>
            </a:r>
            <a:br>
              <a:rPr lang="en-US" dirty="0" smtClean="0"/>
            </a:br>
            <a:endParaRPr lang="en-US" dirty="0" smtClean="0"/>
          </a:p>
          <a:p>
            <a:pPr marL="457200" indent="-457200">
              <a:buFont typeface="+mj-lt"/>
              <a:buAutoNum type="arabicParenR"/>
            </a:pPr>
            <a:r>
              <a:rPr lang="en-US" dirty="0" smtClean="0"/>
              <a:t>How well can it estimate start and stop times?</a:t>
            </a:r>
            <a:br>
              <a:rPr lang="en-US" dirty="0" smtClean="0"/>
            </a:br>
            <a:endParaRPr lang="en-US" dirty="0" smtClean="0"/>
          </a:p>
          <a:p>
            <a:pPr marL="457200" indent="-457200">
              <a:buFont typeface="+mj-lt"/>
              <a:buAutoNum type="arabicParenR"/>
            </a:pPr>
            <a:r>
              <a:rPr lang="en-US" dirty="0" smtClean="0"/>
              <a:t>How well does it work on a real shower?</a:t>
            </a:r>
          </a:p>
          <a:p>
            <a:pPr marL="457200" indent="-457200">
              <a:buFont typeface="+mj-lt"/>
              <a:buAutoNum type="arabicParenR"/>
            </a:pPr>
            <a:endParaRPr lang="en-US" dirty="0"/>
          </a:p>
          <a:p>
            <a:pPr marL="457200" indent="-457200">
              <a:buFont typeface="+mj-lt"/>
              <a:buAutoNum type="arabicParenR"/>
            </a:pPr>
            <a:r>
              <a:rPr lang="en-US" dirty="0" smtClean="0"/>
              <a:t>What other applications can it be used for?</a:t>
            </a:r>
          </a:p>
        </p:txBody>
      </p:sp>
      <p:sp>
        <p:nvSpPr>
          <p:cNvPr id="4" name="Slide Number Placeholder 3"/>
          <p:cNvSpPr>
            <a:spLocks noGrp="1"/>
          </p:cNvSpPr>
          <p:nvPr>
            <p:ph type="sldNum" sz="quarter" idx="4"/>
          </p:nvPr>
        </p:nvSpPr>
        <p:spPr/>
        <p:txBody>
          <a:bodyPr/>
          <a:lstStyle/>
          <a:p>
            <a:fld id="{84820329-EE3A-46B8-BEB3-A3786EA2FE75}" type="slidenum">
              <a:rPr lang="en-US" smtClean="0"/>
              <a:pPr/>
              <a:t>23</a:t>
            </a:fld>
            <a:endParaRPr lang="en-US" dirty="0"/>
          </a:p>
        </p:txBody>
      </p:sp>
    </p:spTree>
    <p:extLst>
      <p:ext uri="{BB962C8B-B14F-4D97-AF65-F5344CB8AC3E}">
        <p14:creationId xmlns:p14="http://schemas.microsoft.com/office/powerpoint/2010/main" val="11476747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Setup</a:t>
            </a:r>
            <a:endParaRPr lang="en-US" dirty="0"/>
          </a:p>
        </p:txBody>
      </p:sp>
      <p:sp>
        <p:nvSpPr>
          <p:cNvPr id="3" name="Content Placeholder 2"/>
          <p:cNvSpPr>
            <a:spLocks noGrp="1"/>
          </p:cNvSpPr>
          <p:nvPr>
            <p:ph idx="1"/>
          </p:nvPr>
        </p:nvSpPr>
        <p:spPr>
          <a:xfrm>
            <a:off x="463550" y="977900"/>
            <a:ext cx="3732478" cy="3644900"/>
          </a:xfrm>
        </p:spPr>
        <p:txBody>
          <a:bodyPr/>
          <a:lstStyle/>
          <a:p>
            <a:pPr marL="0" indent="0">
              <a:buNone/>
            </a:pPr>
            <a:r>
              <a:rPr lang="en-US" dirty="0" smtClean="0"/>
              <a:t>Mini-shower</a:t>
            </a:r>
          </a:p>
          <a:p>
            <a:pPr marL="0" indent="0">
              <a:buNone/>
            </a:pPr>
            <a:endParaRPr lang="en-US" dirty="0" smtClean="0"/>
          </a:p>
          <a:p>
            <a:pPr marL="0" indent="0">
              <a:buNone/>
            </a:pPr>
            <a:r>
              <a:rPr lang="en-US" dirty="0" smtClean="0"/>
              <a:t>Allows for configurable constant water temperature</a:t>
            </a:r>
            <a:endParaRPr lang="en-US" dirty="0"/>
          </a:p>
          <a:p>
            <a:pPr marL="0" indent="0">
              <a:buNone/>
            </a:pPr>
            <a:endParaRPr lang="en-US" dirty="0"/>
          </a:p>
          <a:p>
            <a:pPr marL="0" indent="0">
              <a:buNone/>
            </a:pPr>
            <a:r>
              <a:rPr lang="en-US" dirty="0" smtClean="0"/>
              <a:t>Ambient temperature remained 23° C for all tests</a:t>
            </a: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pPr/>
              <a:t>24</a:t>
            </a:fld>
            <a:endParaRPr lang="en-US" dirty="0"/>
          </a:p>
        </p:txBody>
      </p:sp>
      <p:pic>
        <p:nvPicPr>
          <p:cNvPr id="5" name="Picture 4" descr="mini_shower_1000x61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794" y="1074458"/>
            <a:ext cx="4582356" cy="2795238"/>
          </a:xfrm>
          <a:prstGeom prst="rect">
            <a:avLst/>
          </a:prstGeom>
        </p:spPr>
      </p:pic>
    </p:spTree>
    <p:extLst>
      <p:ext uri="{BB962C8B-B14F-4D97-AF65-F5344CB8AC3E}">
        <p14:creationId xmlns:p14="http://schemas.microsoft.com/office/powerpoint/2010/main" val="18673768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Setup</a:t>
            </a:r>
            <a:endParaRPr lang="en-US" dirty="0"/>
          </a:p>
        </p:txBody>
      </p:sp>
      <p:sp>
        <p:nvSpPr>
          <p:cNvPr id="3" name="Content Placeholder 2"/>
          <p:cNvSpPr>
            <a:spLocks noGrp="1"/>
          </p:cNvSpPr>
          <p:nvPr>
            <p:ph idx="1"/>
          </p:nvPr>
        </p:nvSpPr>
        <p:spPr>
          <a:xfrm>
            <a:off x="463550" y="977900"/>
            <a:ext cx="3732478" cy="3644900"/>
          </a:xfrm>
        </p:spPr>
        <p:txBody>
          <a:bodyPr/>
          <a:lstStyle/>
          <a:p>
            <a:pPr marL="0" indent="0">
              <a:buNone/>
            </a:pPr>
            <a:r>
              <a:rPr lang="en-US" dirty="0" smtClean="0"/>
              <a:t>Mini-shower</a:t>
            </a:r>
          </a:p>
          <a:p>
            <a:pPr marL="0" indent="0">
              <a:buNone/>
            </a:pPr>
            <a:endParaRPr lang="en-US" dirty="0" smtClean="0"/>
          </a:p>
          <a:p>
            <a:pPr marL="0" indent="0">
              <a:buNone/>
            </a:pPr>
            <a:r>
              <a:rPr lang="en-US" dirty="0" smtClean="0"/>
              <a:t>Allows for configurable constant water temperature</a:t>
            </a:r>
            <a:endParaRPr lang="en-US" dirty="0"/>
          </a:p>
          <a:p>
            <a:pPr marL="0" indent="0">
              <a:buNone/>
            </a:pPr>
            <a:endParaRPr lang="en-US" dirty="0"/>
          </a:p>
          <a:p>
            <a:pPr marL="0" indent="0">
              <a:buNone/>
            </a:pPr>
            <a:r>
              <a:rPr lang="en-US" dirty="0" smtClean="0"/>
              <a:t>Ambient temperature remained 23° C for all tests</a:t>
            </a: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pPr/>
              <a:t>25</a:t>
            </a:fld>
            <a:endParaRPr lang="en-US" dirty="0"/>
          </a:p>
        </p:txBody>
      </p:sp>
      <p:pic>
        <p:nvPicPr>
          <p:cNvPr id="5" name="Picture 4" descr="mini_shower_1000x61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794" y="1074458"/>
            <a:ext cx="4582356" cy="2795238"/>
          </a:xfrm>
          <a:prstGeom prst="rect">
            <a:avLst/>
          </a:prstGeom>
        </p:spPr>
      </p:pic>
      <p:sp>
        <p:nvSpPr>
          <p:cNvPr id="7" name="Oval 6"/>
          <p:cNvSpPr/>
          <p:nvPr/>
        </p:nvSpPr>
        <p:spPr>
          <a:xfrm flipH="1">
            <a:off x="5805728" y="1635560"/>
            <a:ext cx="620454" cy="725323"/>
          </a:xfrm>
          <a:prstGeom prst="ellipse">
            <a:avLst/>
          </a:prstGeom>
          <a:noFill/>
          <a:ln w="3810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stCxn id="11" idx="2"/>
            <a:endCxn id="7" idx="1"/>
          </p:cNvCxnSpPr>
          <p:nvPr/>
        </p:nvCxnSpPr>
        <p:spPr>
          <a:xfrm flipH="1">
            <a:off x="6335319" y="673512"/>
            <a:ext cx="872487" cy="1068269"/>
          </a:xfrm>
          <a:prstGeom prst="straightConnector1">
            <a:avLst/>
          </a:prstGeom>
          <a:ln>
            <a:solidFill>
              <a:schemeClr val="accent3">
                <a:lumMod val="75000"/>
              </a:schemeClr>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635750" y="304180"/>
            <a:ext cx="1144112" cy="369332"/>
          </a:xfrm>
          <a:prstGeom prst="rect">
            <a:avLst/>
          </a:prstGeom>
          <a:noFill/>
        </p:spPr>
        <p:txBody>
          <a:bodyPr wrap="square" rtlCol="0">
            <a:spAutoFit/>
          </a:bodyPr>
          <a:lstStyle/>
          <a:p>
            <a:r>
              <a:rPr lang="en-US" dirty="0" err="1">
                <a:solidFill>
                  <a:schemeClr val="bg1"/>
                </a:solidFill>
                <a:latin typeface="HelveticaNeueLT Std Cn"/>
              </a:rPr>
              <a:t>T</a:t>
            </a:r>
            <a:r>
              <a:rPr lang="en-US" dirty="0" err="1" smtClean="0">
                <a:solidFill>
                  <a:schemeClr val="bg1"/>
                </a:solidFill>
                <a:latin typeface="HelveticaNeueLT Std Cn"/>
              </a:rPr>
              <a:t>hermes</a:t>
            </a:r>
            <a:endParaRPr lang="en-US" dirty="0" smtClean="0">
              <a:solidFill>
                <a:schemeClr val="bg1"/>
              </a:solidFill>
              <a:latin typeface="HelveticaNeueLT Std Cn"/>
            </a:endParaRPr>
          </a:p>
        </p:txBody>
      </p:sp>
    </p:spTree>
    <p:extLst>
      <p:ext uri="{BB962C8B-B14F-4D97-AF65-F5344CB8AC3E}">
        <p14:creationId xmlns:p14="http://schemas.microsoft.com/office/powerpoint/2010/main" val="38048737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Criteria</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457200" indent="-457200">
              <a:buFont typeface="+mj-lt"/>
              <a:buAutoNum type="arabicParenR"/>
            </a:pPr>
            <a:r>
              <a:rPr lang="en-US" dirty="0" smtClean="0"/>
              <a:t>How does it work at various water temperatures?</a:t>
            </a:r>
            <a:br>
              <a:rPr lang="en-US" dirty="0" smtClean="0"/>
            </a:br>
            <a:endParaRPr lang="en-US" dirty="0" smtClean="0"/>
          </a:p>
          <a:p>
            <a:pPr marL="457200" indent="-457200">
              <a:buFont typeface="+mj-lt"/>
              <a:buAutoNum type="arabicParenR"/>
            </a:pPr>
            <a:r>
              <a:rPr lang="en-US" dirty="0" smtClean="0">
                <a:solidFill>
                  <a:srgbClr val="376092"/>
                </a:solidFill>
              </a:rPr>
              <a:t>How well can it estimate start and stop times?</a:t>
            </a:r>
            <a:br>
              <a:rPr lang="en-US" dirty="0" smtClean="0">
                <a:solidFill>
                  <a:srgbClr val="376092"/>
                </a:solidFill>
              </a:rPr>
            </a:br>
            <a:endParaRPr lang="en-US" dirty="0" smtClean="0">
              <a:solidFill>
                <a:srgbClr val="376092"/>
              </a:solidFill>
            </a:endParaRPr>
          </a:p>
          <a:p>
            <a:pPr marL="457200" indent="-457200">
              <a:buFont typeface="+mj-lt"/>
              <a:buAutoNum type="arabicParenR"/>
            </a:pPr>
            <a:r>
              <a:rPr lang="en-US" dirty="0" smtClean="0">
                <a:solidFill>
                  <a:srgbClr val="376092"/>
                </a:solidFill>
              </a:rPr>
              <a:t>How well does it work on a real shower?</a:t>
            </a:r>
          </a:p>
          <a:p>
            <a:pPr marL="457200" indent="-457200">
              <a:buFont typeface="+mj-lt"/>
              <a:buAutoNum type="arabicParenR"/>
            </a:pPr>
            <a:endParaRPr lang="en-US" dirty="0">
              <a:solidFill>
                <a:srgbClr val="376092"/>
              </a:solidFill>
            </a:endParaRPr>
          </a:p>
          <a:p>
            <a:pPr marL="457200" indent="-457200">
              <a:buFont typeface="+mj-lt"/>
              <a:buAutoNum type="arabicParenR"/>
            </a:pPr>
            <a:r>
              <a:rPr lang="en-US" dirty="0">
                <a:solidFill>
                  <a:schemeClr val="accent1">
                    <a:lumMod val="75000"/>
                  </a:schemeClr>
                </a:solidFill>
              </a:rPr>
              <a:t>What other applications can it be used for?</a:t>
            </a:r>
          </a:p>
          <a:p>
            <a:pPr marL="0" indent="0">
              <a:buNone/>
            </a:pPr>
            <a:endParaRPr lang="en-US" dirty="0" smtClean="0">
              <a:solidFill>
                <a:srgbClr val="376092"/>
              </a:solidFill>
            </a:endParaRPr>
          </a:p>
        </p:txBody>
      </p:sp>
      <p:sp>
        <p:nvSpPr>
          <p:cNvPr id="4" name="Slide Number Placeholder 3"/>
          <p:cNvSpPr>
            <a:spLocks noGrp="1"/>
          </p:cNvSpPr>
          <p:nvPr>
            <p:ph type="sldNum" sz="quarter" idx="4"/>
          </p:nvPr>
        </p:nvSpPr>
        <p:spPr/>
        <p:txBody>
          <a:bodyPr/>
          <a:lstStyle/>
          <a:p>
            <a:fld id="{84820329-EE3A-46B8-BEB3-A3786EA2FE75}" type="slidenum">
              <a:rPr lang="en-US" smtClean="0"/>
              <a:pPr/>
              <a:t>26</a:t>
            </a:fld>
            <a:endParaRPr lang="en-US" dirty="0"/>
          </a:p>
        </p:txBody>
      </p:sp>
    </p:spTree>
    <p:extLst>
      <p:ext uri="{BB962C8B-B14F-4D97-AF65-F5344CB8AC3E}">
        <p14:creationId xmlns:p14="http://schemas.microsoft.com/office/powerpoint/2010/main" val="6902151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 at Average Shower Temperature</a:t>
            </a: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pPr/>
              <a:t>27</a:t>
            </a:fld>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973" y="1198293"/>
            <a:ext cx="6400800" cy="2743200"/>
          </a:xfrm>
          <a:prstGeom prst="rect">
            <a:avLst/>
          </a:prstGeom>
        </p:spPr>
      </p:pic>
      <p:sp>
        <p:nvSpPr>
          <p:cNvPr id="13" name="TextBox 12"/>
          <p:cNvSpPr txBox="1"/>
          <p:nvPr/>
        </p:nvSpPr>
        <p:spPr>
          <a:xfrm>
            <a:off x="1324721" y="736601"/>
            <a:ext cx="1411054" cy="369332"/>
          </a:xfrm>
          <a:prstGeom prst="rect">
            <a:avLst/>
          </a:prstGeom>
          <a:noFill/>
        </p:spPr>
        <p:txBody>
          <a:bodyPr wrap="square" rtlCol="0">
            <a:spAutoFit/>
          </a:bodyPr>
          <a:lstStyle/>
          <a:p>
            <a:r>
              <a:rPr lang="en-US" dirty="0" smtClean="0">
                <a:solidFill>
                  <a:schemeClr val="bg1"/>
                </a:solidFill>
                <a:latin typeface="HelveticaNeueLT Std Cn"/>
              </a:rPr>
              <a:t>Shower On</a:t>
            </a:r>
            <a:endParaRPr lang="en-US" dirty="0" smtClean="0">
              <a:solidFill>
                <a:schemeClr val="bg1"/>
              </a:solidFill>
              <a:latin typeface="HelveticaNeueLT Std Cn"/>
            </a:endParaRPr>
          </a:p>
        </p:txBody>
      </p:sp>
      <p:sp>
        <p:nvSpPr>
          <p:cNvPr id="14" name="TextBox 13"/>
          <p:cNvSpPr txBox="1"/>
          <p:nvPr/>
        </p:nvSpPr>
        <p:spPr>
          <a:xfrm>
            <a:off x="5678871" y="761108"/>
            <a:ext cx="1411054" cy="369332"/>
          </a:xfrm>
          <a:prstGeom prst="rect">
            <a:avLst/>
          </a:prstGeom>
          <a:noFill/>
        </p:spPr>
        <p:txBody>
          <a:bodyPr wrap="square" rtlCol="0">
            <a:spAutoFit/>
          </a:bodyPr>
          <a:lstStyle/>
          <a:p>
            <a:r>
              <a:rPr lang="en-US" dirty="0" smtClean="0">
                <a:solidFill>
                  <a:schemeClr val="bg1"/>
                </a:solidFill>
                <a:latin typeface="HelveticaNeueLT Std Cn"/>
              </a:rPr>
              <a:t>Shower Off</a:t>
            </a:r>
            <a:endParaRPr lang="en-US" dirty="0" smtClean="0">
              <a:solidFill>
                <a:schemeClr val="bg1"/>
              </a:solidFill>
              <a:latin typeface="HelveticaNeueLT Std Cn"/>
            </a:endParaRPr>
          </a:p>
        </p:txBody>
      </p:sp>
      <p:sp>
        <p:nvSpPr>
          <p:cNvPr id="15" name="Oval 14"/>
          <p:cNvSpPr/>
          <p:nvPr/>
        </p:nvSpPr>
        <p:spPr>
          <a:xfrm>
            <a:off x="2955786" y="4070238"/>
            <a:ext cx="148548" cy="148548"/>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Multiply 15"/>
          <p:cNvSpPr/>
          <p:nvPr/>
        </p:nvSpPr>
        <p:spPr>
          <a:xfrm>
            <a:off x="5607086" y="4033124"/>
            <a:ext cx="237651" cy="237651"/>
          </a:xfrm>
          <a:prstGeom prst="mathMultiply">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119188" y="3944589"/>
            <a:ext cx="1974686" cy="369332"/>
          </a:xfrm>
          <a:prstGeom prst="rect">
            <a:avLst/>
          </a:prstGeom>
          <a:noFill/>
        </p:spPr>
        <p:txBody>
          <a:bodyPr wrap="square" rtlCol="0">
            <a:spAutoFit/>
          </a:bodyPr>
          <a:lstStyle/>
          <a:p>
            <a:r>
              <a:rPr lang="en-US" dirty="0" smtClean="0">
                <a:solidFill>
                  <a:schemeClr val="bg1"/>
                </a:solidFill>
                <a:latin typeface="HelveticaNeueLT Std Cn"/>
              </a:rPr>
              <a:t>Small Bracelet</a:t>
            </a:r>
            <a:endParaRPr lang="en-US" dirty="0" smtClean="0">
              <a:solidFill>
                <a:schemeClr val="bg1"/>
              </a:solidFill>
              <a:latin typeface="HelveticaNeueLT Std Cn"/>
            </a:endParaRPr>
          </a:p>
        </p:txBody>
      </p:sp>
      <p:sp>
        <p:nvSpPr>
          <p:cNvPr id="18" name="TextBox 17"/>
          <p:cNvSpPr txBox="1"/>
          <p:nvPr/>
        </p:nvSpPr>
        <p:spPr>
          <a:xfrm>
            <a:off x="5817671" y="3944589"/>
            <a:ext cx="1974686" cy="369332"/>
          </a:xfrm>
          <a:prstGeom prst="rect">
            <a:avLst/>
          </a:prstGeom>
          <a:noFill/>
        </p:spPr>
        <p:txBody>
          <a:bodyPr wrap="square" rtlCol="0">
            <a:spAutoFit/>
          </a:bodyPr>
          <a:lstStyle/>
          <a:p>
            <a:r>
              <a:rPr lang="en-US" dirty="0" smtClean="0">
                <a:solidFill>
                  <a:schemeClr val="bg1"/>
                </a:solidFill>
                <a:latin typeface="HelveticaNeueLT Std Cn"/>
              </a:rPr>
              <a:t>Large Bracelet</a:t>
            </a:r>
            <a:endParaRPr lang="en-US" dirty="0" smtClean="0">
              <a:solidFill>
                <a:schemeClr val="bg1"/>
              </a:solidFill>
              <a:latin typeface="HelveticaNeueLT Std Cn"/>
            </a:endParaRPr>
          </a:p>
        </p:txBody>
      </p:sp>
      <p:cxnSp>
        <p:nvCxnSpPr>
          <p:cNvPr id="20" name="Straight Arrow Connector 19"/>
          <p:cNvCxnSpPr>
            <a:stCxn id="13" idx="2"/>
          </p:cNvCxnSpPr>
          <p:nvPr/>
        </p:nvCxnSpPr>
        <p:spPr>
          <a:xfrm>
            <a:off x="2030248" y="1105933"/>
            <a:ext cx="435384" cy="283000"/>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4" idx="2"/>
          </p:cNvCxnSpPr>
          <p:nvPr/>
        </p:nvCxnSpPr>
        <p:spPr>
          <a:xfrm flipH="1">
            <a:off x="5817679" y="1130440"/>
            <a:ext cx="566719" cy="258492"/>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71183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 at Average Shower Temperature</a:t>
            </a: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pPr/>
              <a:t>28</a:t>
            </a:fld>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973" y="1198293"/>
            <a:ext cx="6400800" cy="2743200"/>
          </a:xfrm>
          <a:prstGeom prst="rect">
            <a:avLst/>
          </a:prstGeom>
        </p:spPr>
      </p:pic>
      <p:sp>
        <p:nvSpPr>
          <p:cNvPr id="13" name="TextBox 12"/>
          <p:cNvSpPr txBox="1"/>
          <p:nvPr/>
        </p:nvSpPr>
        <p:spPr>
          <a:xfrm>
            <a:off x="1324721" y="736601"/>
            <a:ext cx="1411054" cy="369332"/>
          </a:xfrm>
          <a:prstGeom prst="rect">
            <a:avLst/>
          </a:prstGeom>
          <a:noFill/>
        </p:spPr>
        <p:txBody>
          <a:bodyPr wrap="square" rtlCol="0">
            <a:spAutoFit/>
          </a:bodyPr>
          <a:lstStyle/>
          <a:p>
            <a:r>
              <a:rPr lang="en-US" dirty="0" smtClean="0">
                <a:solidFill>
                  <a:schemeClr val="bg1"/>
                </a:solidFill>
                <a:latin typeface="HelveticaNeueLT Std Cn"/>
              </a:rPr>
              <a:t>Shower On</a:t>
            </a:r>
            <a:endParaRPr lang="en-US" dirty="0" smtClean="0">
              <a:solidFill>
                <a:schemeClr val="bg1"/>
              </a:solidFill>
              <a:latin typeface="HelveticaNeueLT Std Cn"/>
            </a:endParaRPr>
          </a:p>
        </p:txBody>
      </p:sp>
      <p:sp>
        <p:nvSpPr>
          <p:cNvPr id="14" name="TextBox 13"/>
          <p:cNvSpPr txBox="1"/>
          <p:nvPr/>
        </p:nvSpPr>
        <p:spPr>
          <a:xfrm>
            <a:off x="5678871" y="761108"/>
            <a:ext cx="1411054" cy="369332"/>
          </a:xfrm>
          <a:prstGeom prst="rect">
            <a:avLst/>
          </a:prstGeom>
          <a:noFill/>
        </p:spPr>
        <p:txBody>
          <a:bodyPr wrap="square" rtlCol="0">
            <a:spAutoFit/>
          </a:bodyPr>
          <a:lstStyle/>
          <a:p>
            <a:r>
              <a:rPr lang="en-US" dirty="0" smtClean="0">
                <a:solidFill>
                  <a:schemeClr val="bg1"/>
                </a:solidFill>
                <a:latin typeface="HelveticaNeueLT Std Cn"/>
              </a:rPr>
              <a:t>Shower Off</a:t>
            </a:r>
            <a:endParaRPr lang="en-US" dirty="0" smtClean="0">
              <a:solidFill>
                <a:schemeClr val="bg1"/>
              </a:solidFill>
              <a:latin typeface="HelveticaNeueLT Std Cn"/>
            </a:endParaRPr>
          </a:p>
        </p:txBody>
      </p:sp>
      <p:sp>
        <p:nvSpPr>
          <p:cNvPr id="15" name="Oval 14"/>
          <p:cNvSpPr/>
          <p:nvPr/>
        </p:nvSpPr>
        <p:spPr>
          <a:xfrm>
            <a:off x="2955786" y="4070238"/>
            <a:ext cx="148548" cy="148548"/>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Multiply 15"/>
          <p:cNvSpPr/>
          <p:nvPr/>
        </p:nvSpPr>
        <p:spPr>
          <a:xfrm>
            <a:off x="5607086" y="4033124"/>
            <a:ext cx="237651" cy="237651"/>
          </a:xfrm>
          <a:prstGeom prst="mathMultiply">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119188" y="3944589"/>
            <a:ext cx="1974686" cy="369332"/>
          </a:xfrm>
          <a:prstGeom prst="rect">
            <a:avLst/>
          </a:prstGeom>
          <a:noFill/>
        </p:spPr>
        <p:txBody>
          <a:bodyPr wrap="square" rtlCol="0">
            <a:spAutoFit/>
          </a:bodyPr>
          <a:lstStyle/>
          <a:p>
            <a:r>
              <a:rPr lang="en-US" dirty="0" smtClean="0">
                <a:solidFill>
                  <a:schemeClr val="bg1"/>
                </a:solidFill>
                <a:latin typeface="HelveticaNeueLT Std Cn"/>
              </a:rPr>
              <a:t>Small Bracelet</a:t>
            </a:r>
            <a:endParaRPr lang="en-US" dirty="0" smtClean="0">
              <a:solidFill>
                <a:schemeClr val="bg1"/>
              </a:solidFill>
              <a:latin typeface="HelveticaNeueLT Std Cn"/>
            </a:endParaRPr>
          </a:p>
        </p:txBody>
      </p:sp>
      <p:sp>
        <p:nvSpPr>
          <p:cNvPr id="18" name="TextBox 17"/>
          <p:cNvSpPr txBox="1"/>
          <p:nvPr/>
        </p:nvSpPr>
        <p:spPr>
          <a:xfrm>
            <a:off x="5817671" y="3944589"/>
            <a:ext cx="1974686" cy="369332"/>
          </a:xfrm>
          <a:prstGeom prst="rect">
            <a:avLst/>
          </a:prstGeom>
          <a:noFill/>
        </p:spPr>
        <p:txBody>
          <a:bodyPr wrap="square" rtlCol="0">
            <a:spAutoFit/>
          </a:bodyPr>
          <a:lstStyle/>
          <a:p>
            <a:r>
              <a:rPr lang="en-US" dirty="0" smtClean="0">
                <a:solidFill>
                  <a:schemeClr val="bg1"/>
                </a:solidFill>
                <a:latin typeface="HelveticaNeueLT Std Cn"/>
              </a:rPr>
              <a:t>Large Bracelet</a:t>
            </a:r>
            <a:endParaRPr lang="en-US" dirty="0" smtClean="0">
              <a:solidFill>
                <a:schemeClr val="bg1"/>
              </a:solidFill>
              <a:latin typeface="HelveticaNeueLT Std Cn"/>
            </a:endParaRPr>
          </a:p>
        </p:txBody>
      </p:sp>
      <p:cxnSp>
        <p:nvCxnSpPr>
          <p:cNvPr id="20" name="Straight Arrow Connector 19"/>
          <p:cNvCxnSpPr>
            <a:stCxn id="13" idx="2"/>
          </p:cNvCxnSpPr>
          <p:nvPr/>
        </p:nvCxnSpPr>
        <p:spPr>
          <a:xfrm>
            <a:off x="2030248" y="1105933"/>
            <a:ext cx="435384" cy="283000"/>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4" idx="2"/>
          </p:cNvCxnSpPr>
          <p:nvPr/>
        </p:nvCxnSpPr>
        <p:spPr>
          <a:xfrm flipH="1">
            <a:off x="5817679" y="1130440"/>
            <a:ext cx="566719" cy="258492"/>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rot="21086427" flipH="1">
            <a:off x="2406316" y="1635560"/>
            <a:ext cx="396302" cy="1331851"/>
          </a:xfrm>
          <a:prstGeom prst="ellipse">
            <a:avLst/>
          </a:prstGeom>
          <a:noFill/>
          <a:ln w="3810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83510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 at Average Shower Temperature</a:t>
            </a: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pPr/>
              <a:t>29</a:t>
            </a:fld>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973" y="1198293"/>
            <a:ext cx="6400800" cy="2743200"/>
          </a:xfrm>
          <a:prstGeom prst="rect">
            <a:avLst/>
          </a:prstGeom>
        </p:spPr>
      </p:pic>
      <p:sp>
        <p:nvSpPr>
          <p:cNvPr id="13" name="TextBox 12"/>
          <p:cNvSpPr txBox="1"/>
          <p:nvPr/>
        </p:nvSpPr>
        <p:spPr>
          <a:xfrm>
            <a:off x="1324721" y="736601"/>
            <a:ext cx="1411054" cy="369332"/>
          </a:xfrm>
          <a:prstGeom prst="rect">
            <a:avLst/>
          </a:prstGeom>
          <a:noFill/>
        </p:spPr>
        <p:txBody>
          <a:bodyPr wrap="square" rtlCol="0">
            <a:spAutoFit/>
          </a:bodyPr>
          <a:lstStyle/>
          <a:p>
            <a:r>
              <a:rPr lang="en-US" dirty="0" smtClean="0">
                <a:solidFill>
                  <a:schemeClr val="bg1"/>
                </a:solidFill>
                <a:latin typeface="HelveticaNeueLT Std Cn"/>
              </a:rPr>
              <a:t>Shower On</a:t>
            </a:r>
            <a:endParaRPr lang="en-US" dirty="0" smtClean="0">
              <a:solidFill>
                <a:schemeClr val="bg1"/>
              </a:solidFill>
              <a:latin typeface="HelveticaNeueLT Std Cn"/>
            </a:endParaRPr>
          </a:p>
        </p:txBody>
      </p:sp>
      <p:sp>
        <p:nvSpPr>
          <p:cNvPr id="14" name="TextBox 13"/>
          <p:cNvSpPr txBox="1"/>
          <p:nvPr/>
        </p:nvSpPr>
        <p:spPr>
          <a:xfrm>
            <a:off x="5678871" y="761108"/>
            <a:ext cx="1411054" cy="369332"/>
          </a:xfrm>
          <a:prstGeom prst="rect">
            <a:avLst/>
          </a:prstGeom>
          <a:noFill/>
        </p:spPr>
        <p:txBody>
          <a:bodyPr wrap="square" rtlCol="0">
            <a:spAutoFit/>
          </a:bodyPr>
          <a:lstStyle/>
          <a:p>
            <a:r>
              <a:rPr lang="en-US" dirty="0" smtClean="0">
                <a:solidFill>
                  <a:schemeClr val="bg1"/>
                </a:solidFill>
                <a:latin typeface="HelveticaNeueLT Std Cn"/>
              </a:rPr>
              <a:t>Shower Off</a:t>
            </a:r>
            <a:endParaRPr lang="en-US" dirty="0" smtClean="0">
              <a:solidFill>
                <a:schemeClr val="bg1"/>
              </a:solidFill>
              <a:latin typeface="HelveticaNeueLT Std Cn"/>
            </a:endParaRPr>
          </a:p>
        </p:txBody>
      </p:sp>
      <p:sp>
        <p:nvSpPr>
          <p:cNvPr id="15" name="Oval 14"/>
          <p:cNvSpPr/>
          <p:nvPr/>
        </p:nvSpPr>
        <p:spPr>
          <a:xfrm>
            <a:off x="2955786" y="4070238"/>
            <a:ext cx="148548" cy="148548"/>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Multiply 15"/>
          <p:cNvSpPr/>
          <p:nvPr/>
        </p:nvSpPr>
        <p:spPr>
          <a:xfrm>
            <a:off x="5607086" y="4033124"/>
            <a:ext cx="237651" cy="237651"/>
          </a:xfrm>
          <a:prstGeom prst="mathMultiply">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119188" y="3944589"/>
            <a:ext cx="1974686" cy="369332"/>
          </a:xfrm>
          <a:prstGeom prst="rect">
            <a:avLst/>
          </a:prstGeom>
          <a:noFill/>
        </p:spPr>
        <p:txBody>
          <a:bodyPr wrap="square" rtlCol="0">
            <a:spAutoFit/>
          </a:bodyPr>
          <a:lstStyle/>
          <a:p>
            <a:r>
              <a:rPr lang="en-US" dirty="0" smtClean="0">
                <a:solidFill>
                  <a:schemeClr val="bg1"/>
                </a:solidFill>
                <a:latin typeface="HelveticaNeueLT Std Cn"/>
              </a:rPr>
              <a:t>Small Bracelet</a:t>
            </a:r>
            <a:endParaRPr lang="en-US" dirty="0" smtClean="0">
              <a:solidFill>
                <a:schemeClr val="bg1"/>
              </a:solidFill>
              <a:latin typeface="HelveticaNeueLT Std Cn"/>
            </a:endParaRPr>
          </a:p>
        </p:txBody>
      </p:sp>
      <p:sp>
        <p:nvSpPr>
          <p:cNvPr id="18" name="TextBox 17"/>
          <p:cNvSpPr txBox="1"/>
          <p:nvPr/>
        </p:nvSpPr>
        <p:spPr>
          <a:xfrm>
            <a:off x="5817671" y="3944589"/>
            <a:ext cx="1974686" cy="369332"/>
          </a:xfrm>
          <a:prstGeom prst="rect">
            <a:avLst/>
          </a:prstGeom>
          <a:noFill/>
        </p:spPr>
        <p:txBody>
          <a:bodyPr wrap="square" rtlCol="0">
            <a:spAutoFit/>
          </a:bodyPr>
          <a:lstStyle/>
          <a:p>
            <a:r>
              <a:rPr lang="en-US" dirty="0" smtClean="0">
                <a:solidFill>
                  <a:schemeClr val="bg1"/>
                </a:solidFill>
                <a:latin typeface="HelveticaNeueLT Std Cn"/>
              </a:rPr>
              <a:t>Large Bracelet</a:t>
            </a:r>
            <a:endParaRPr lang="en-US" dirty="0" smtClean="0">
              <a:solidFill>
                <a:schemeClr val="bg1"/>
              </a:solidFill>
              <a:latin typeface="HelveticaNeueLT Std Cn"/>
            </a:endParaRPr>
          </a:p>
        </p:txBody>
      </p:sp>
      <p:cxnSp>
        <p:nvCxnSpPr>
          <p:cNvPr id="20" name="Straight Arrow Connector 19"/>
          <p:cNvCxnSpPr>
            <a:stCxn id="13" idx="2"/>
          </p:cNvCxnSpPr>
          <p:nvPr/>
        </p:nvCxnSpPr>
        <p:spPr>
          <a:xfrm>
            <a:off x="2030248" y="1105933"/>
            <a:ext cx="435384" cy="283000"/>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4" idx="2"/>
          </p:cNvCxnSpPr>
          <p:nvPr/>
        </p:nvCxnSpPr>
        <p:spPr>
          <a:xfrm flipH="1">
            <a:off x="5817679" y="1130440"/>
            <a:ext cx="566719" cy="258492"/>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flipH="1">
            <a:off x="3180461" y="3097243"/>
            <a:ext cx="2664272" cy="460501"/>
          </a:xfrm>
          <a:prstGeom prst="ellipse">
            <a:avLst/>
          </a:prstGeom>
          <a:noFill/>
          <a:ln w="3810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73293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Energy Harvesting Architecture</a:t>
            </a:r>
            <a:endParaRPr lang="en-US" dirty="0"/>
          </a:p>
        </p:txBody>
      </p:sp>
      <p:sp>
        <p:nvSpPr>
          <p:cNvPr id="9" name="Content Placeholder 2"/>
          <p:cNvSpPr>
            <a:spLocks noGrp="1"/>
          </p:cNvSpPr>
          <p:nvPr>
            <p:ph idx="1"/>
          </p:nvPr>
        </p:nvSpPr>
        <p:spPr>
          <a:xfrm>
            <a:off x="463550" y="977901"/>
            <a:ext cx="8229600" cy="3789364"/>
          </a:xfrm>
        </p:spPr>
        <p:txBody>
          <a:bodyPr/>
          <a:lstStyle/>
          <a:p>
            <a:pPr marL="0" indent="0">
              <a:buNone/>
            </a:pPr>
            <a:r>
              <a:rPr lang="en-US" dirty="0" smtClean="0"/>
              <a:t>The </a:t>
            </a:r>
            <a:r>
              <a:rPr lang="en-US" dirty="0" err="1" smtClean="0"/>
              <a:t>Monjolo</a:t>
            </a:r>
            <a:r>
              <a:rPr lang="en-US" dirty="0" smtClean="0"/>
              <a:t> Family</a:t>
            </a:r>
          </a:p>
          <a:p>
            <a:pPr lvl="1"/>
            <a:r>
              <a:rPr lang="en-US" dirty="0"/>
              <a:t>Energy-neutral system</a:t>
            </a:r>
          </a:p>
          <a:p>
            <a:pPr lvl="1"/>
            <a:r>
              <a:rPr lang="en-US" dirty="0"/>
              <a:t>Wireless </a:t>
            </a:r>
            <a:r>
              <a:rPr lang="en-US" dirty="0" smtClean="0"/>
              <a:t>communications</a:t>
            </a:r>
            <a:endParaRPr lang="en-US" dirty="0"/>
          </a:p>
          <a:p>
            <a:pPr marL="0" indent="0">
              <a:buNone/>
            </a:pP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pPr/>
              <a:t>3</a:t>
            </a:fld>
            <a:endParaRPr lang="en-US" dirty="0"/>
          </a:p>
        </p:txBody>
      </p:sp>
      <p:grpSp>
        <p:nvGrpSpPr>
          <p:cNvPr id="31" name="Group 30"/>
          <p:cNvGrpSpPr/>
          <p:nvPr/>
        </p:nvGrpSpPr>
        <p:grpSpPr>
          <a:xfrm>
            <a:off x="345722" y="2379749"/>
            <a:ext cx="3094213" cy="2232733"/>
            <a:chOff x="5123508" y="15958"/>
            <a:chExt cx="3094213" cy="2232733"/>
          </a:xfrm>
        </p:grpSpPr>
        <p:sp>
          <p:nvSpPr>
            <p:cNvPr id="28" name="TextBox 27"/>
            <p:cNvSpPr txBox="1"/>
            <p:nvPr/>
          </p:nvSpPr>
          <p:spPr>
            <a:xfrm>
              <a:off x="6138157" y="1787026"/>
              <a:ext cx="1653968" cy="461665"/>
            </a:xfrm>
            <a:prstGeom prst="rect">
              <a:avLst/>
            </a:prstGeom>
            <a:noFill/>
          </p:spPr>
          <p:txBody>
            <a:bodyPr wrap="none" rtlCol="0">
              <a:spAutoFit/>
            </a:bodyPr>
            <a:lstStyle/>
            <a:p>
              <a:r>
                <a:rPr lang="en-US" sz="2400" dirty="0" smtClean="0">
                  <a:solidFill>
                    <a:srgbClr val="FFFFFF"/>
                  </a:solidFill>
                  <a:latin typeface="Trebuchet MS"/>
                </a:rPr>
                <a:t>Light-level</a:t>
              </a:r>
              <a:endParaRPr lang="en-US" sz="2400" dirty="0">
                <a:solidFill>
                  <a:srgbClr val="FFFFFF"/>
                </a:solidFill>
                <a:latin typeface="Trebuchet MS"/>
              </a:endParaRPr>
            </a:p>
          </p:txBody>
        </p:sp>
        <p:pic>
          <p:nvPicPr>
            <p:cNvPr id="29" name="Picture 28" descr="gecko_in_light_999x1000.jpg"/>
            <p:cNvPicPr>
              <a:picLocks noChangeAspect="1"/>
            </p:cNvPicPr>
            <p:nvPr/>
          </p:nvPicPr>
          <p:blipFill>
            <a:blip r:embed="rId3"/>
            <a:stretch>
              <a:fillRect/>
            </a:stretch>
          </p:blipFill>
          <p:spPr>
            <a:xfrm>
              <a:off x="5123508" y="114817"/>
              <a:ext cx="2283883" cy="1714500"/>
            </a:xfrm>
            <a:prstGeom prst="rect">
              <a:avLst/>
            </a:prstGeom>
          </p:spPr>
        </p:pic>
        <p:pic>
          <p:nvPicPr>
            <p:cNvPr id="30" name="Picture 29" descr="monjolo_solar_tilted_1000x468.jpg"/>
            <p:cNvPicPr>
              <a:picLocks noChangeAspect="1"/>
            </p:cNvPicPr>
            <p:nvPr/>
          </p:nvPicPr>
          <p:blipFill>
            <a:blip r:embed="rId4"/>
            <a:stretch>
              <a:fillRect/>
            </a:stretch>
          </p:blipFill>
          <p:spPr>
            <a:xfrm rot="16200000">
              <a:off x="7110161" y="272326"/>
              <a:ext cx="1363928" cy="851192"/>
            </a:xfrm>
            <a:prstGeom prst="rect">
              <a:avLst/>
            </a:prstGeom>
          </p:spPr>
        </p:pic>
      </p:grpSp>
      <p:grpSp>
        <p:nvGrpSpPr>
          <p:cNvPr id="35" name="Group 34"/>
          <p:cNvGrpSpPr/>
          <p:nvPr/>
        </p:nvGrpSpPr>
        <p:grpSpPr>
          <a:xfrm>
            <a:off x="3621142" y="1872274"/>
            <a:ext cx="2289895" cy="2777915"/>
            <a:chOff x="3276601" y="414485"/>
            <a:chExt cx="2185529" cy="2861406"/>
          </a:xfrm>
        </p:grpSpPr>
        <p:pic>
          <p:nvPicPr>
            <p:cNvPr id="32" name="Picture 31" descr="coilcube_case_open_2_1000x767.jpg"/>
            <p:cNvPicPr>
              <a:picLocks noChangeAspect="1"/>
            </p:cNvPicPr>
            <p:nvPr/>
          </p:nvPicPr>
          <p:blipFill>
            <a:blip r:embed="rId5"/>
            <a:stretch>
              <a:fillRect/>
            </a:stretch>
          </p:blipFill>
          <p:spPr>
            <a:xfrm>
              <a:off x="3276601" y="1543050"/>
              <a:ext cx="2185529" cy="1257300"/>
            </a:xfrm>
            <a:prstGeom prst="rect">
              <a:avLst/>
            </a:prstGeom>
          </p:spPr>
        </p:pic>
        <p:sp>
          <p:nvSpPr>
            <p:cNvPr id="33" name="TextBox 32"/>
            <p:cNvSpPr txBox="1"/>
            <p:nvPr/>
          </p:nvSpPr>
          <p:spPr>
            <a:xfrm>
              <a:off x="3276602" y="2800350"/>
              <a:ext cx="2185528" cy="475541"/>
            </a:xfrm>
            <a:prstGeom prst="rect">
              <a:avLst/>
            </a:prstGeom>
            <a:noFill/>
          </p:spPr>
          <p:txBody>
            <a:bodyPr wrap="square" rtlCol="0">
              <a:spAutoFit/>
            </a:bodyPr>
            <a:lstStyle/>
            <a:p>
              <a:pPr algn="ctr"/>
              <a:r>
                <a:rPr lang="en-US" sz="2400" dirty="0" smtClean="0">
                  <a:solidFill>
                    <a:srgbClr val="FFFFFF"/>
                  </a:solidFill>
                  <a:latin typeface="Trebuchet MS"/>
                </a:rPr>
                <a:t>Plug-load</a:t>
              </a:r>
              <a:endParaRPr lang="en-US" sz="2400" dirty="0">
                <a:solidFill>
                  <a:srgbClr val="FFFFFF"/>
                </a:solidFill>
                <a:latin typeface="Trebuchet MS"/>
              </a:endParaRPr>
            </a:p>
          </p:txBody>
        </p:sp>
        <p:pic>
          <p:nvPicPr>
            <p:cNvPr id="34" name="Picture 33" descr="coilcube_case_black_blue_pcb_939x1000.jpg"/>
            <p:cNvPicPr>
              <a:picLocks noChangeAspect="1"/>
            </p:cNvPicPr>
            <p:nvPr/>
          </p:nvPicPr>
          <p:blipFill>
            <a:blip r:embed="rId6">
              <a:clrChange>
                <a:clrFrom>
                  <a:srgbClr val="FFFFFF"/>
                </a:clrFrom>
                <a:clrTo>
                  <a:srgbClr val="FFFFFF">
                    <a:alpha val="0"/>
                  </a:srgbClr>
                </a:clrTo>
              </a:clrChange>
            </a:blip>
            <a:stretch>
              <a:fillRect/>
            </a:stretch>
          </p:blipFill>
          <p:spPr>
            <a:xfrm>
              <a:off x="3869657" y="414485"/>
              <a:ext cx="1583318" cy="1264781"/>
            </a:xfrm>
            <a:prstGeom prst="rect">
              <a:avLst/>
            </a:prstGeom>
          </p:spPr>
        </p:pic>
      </p:grpSp>
      <p:grpSp>
        <p:nvGrpSpPr>
          <p:cNvPr id="39" name="Group 38"/>
          <p:cNvGrpSpPr/>
          <p:nvPr/>
        </p:nvGrpSpPr>
        <p:grpSpPr>
          <a:xfrm>
            <a:off x="6393737" y="1675627"/>
            <a:ext cx="2142174" cy="3061090"/>
            <a:chOff x="5627662" y="800898"/>
            <a:chExt cx="3238822" cy="4628168"/>
          </a:xfrm>
        </p:grpSpPr>
        <p:pic>
          <p:nvPicPr>
            <p:cNvPr id="36" name="Picture 35" descr="split_core_breaker_1000x877.jpg"/>
            <p:cNvPicPr>
              <a:picLocks noChangeAspect="1"/>
            </p:cNvPicPr>
            <p:nvPr/>
          </p:nvPicPr>
          <p:blipFill rotWithShape="1">
            <a:blip r:embed="rId7"/>
            <a:srcRect l="10552"/>
            <a:stretch/>
          </p:blipFill>
          <p:spPr>
            <a:xfrm>
              <a:off x="5627662" y="2400300"/>
              <a:ext cx="3135338" cy="2305491"/>
            </a:xfrm>
            <a:prstGeom prst="rect">
              <a:avLst/>
            </a:prstGeom>
          </p:spPr>
        </p:pic>
        <p:sp>
          <p:nvSpPr>
            <p:cNvPr id="37" name="TextBox 36"/>
            <p:cNvSpPr txBox="1"/>
            <p:nvPr/>
          </p:nvSpPr>
          <p:spPr>
            <a:xfrm>
              <a:off x="5731146" y="4731059"/>
              <a:ext cx="3135338" cy="698007"/>
            </a:xfrm>
            <a:prstGeom prst="rect">
              <a:avLst/>
            </a:prstGeom>
            <a:noFill/>
          </p:spPr>
          <p:txBody>
            <a:bodyPr wrap="square" rtlCol="0">
              <a:spAutoFit/>
            </a:bodyPr>
            <a:lstStyle/>
            <a:p>
              <a:r>
                <a:rPr lang="en-US" sz="2400" dirty="0" smtClean="0">
                  <a:solidFill>
                    <a:srgbClr val="FFFFFF"/>
                  </a:solidFill>
                  <a:latin typeface="Trebuchet MS"/>
                </a:rPr>
                <a:t>Panel-mount</a:t>
              </a:r>
              <a:endParaRPr lang="en-US" sz="2400" dirty="0">
                <a:solidFill>
                  <a:srgbClr val="FFFFFF"/>
                </a:solidFill>
                <a:latin typeface="Trebuchet MS"/>
              </a:endParaRPr>
            </a:p>
          </p:txBody>
        </p:sp>
        <p:pic>
          <p:nvPicPr>
            <p:cNvPr id="38" name="Picture 37" descr="splitcore_dual_stack_605x1000.jpg"/>
            <p:cNvPicPr>
              <a:picLocks noChangeAspect="1"/>
            </p:cNvPicPr>
            <p:nvPr/>
          </p:nvPicPr>
          <p:blipFill>
            <a:blip r:embed="rId8">
              <a:clrChange>
                <a:clrFrom>
                  <a:srgbClr val="FFFFFF"/>
                </a:clrFrom>
                <a:clrTo>
                  <a:srgbClr val="FFFFFF">
                    <a:alpha val="0"/>
                  </a:srgbClr>
                </a:clrTo>
              </a:clrChange>
            </a:blip>
            <a:stretch>
              <a:fillRect/>
            </a:stretch>
          </p:blipFill>
          <p:spPr>
            <a:xfrm>
              <a:off x="6144312" y="800898"/>
              <a:ext cx="1752602" cy="2172313"/>
            </a:xfrm>
            <a:prstGeom prst="rect">
              <a:avLst/>
            </a:prstGeom>
          </p:spPr>
        </p:pic>
      </p:grpSp>
    </p:spTree>
    <p:extLst>
      <p:ext uri="{BB962C8B-B14F-4D97-AF65-F5344CB8AC3E}">
        <p14:creationId xmlns:p14="http://schemas.microsoft.com/office/powerpoint/2010/main" val="38833036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 at Average Shower Temperature</a:t>
            </a: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pPr/>
              <a:t>30</a:t>
            </a:fld>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973" y="1198293"/>
            <a:ext cx="6400800" cy="2743200"/>
          </a:xfrm>
          <a:prstGeom prst="rect">
            <a:avLst/>
          </a:prstGeom>
        </p:spPr>
      </p:pic>
      <p:sp>
        <p:nvSpPr>
          <p:cNvPr id="13" name="TextBox 12"/>
          <p:cNvSpPr txBox="1"/>
          <p:nvPr/>
        </p:nvSpPr>
        <p:spPr>
          <a:xfrm>
            <a:off x="1324721" y="736601"/>
            <a:ext cx="1411054" cy="369332"/>
          </a:xfrm>
          <a:prstGeom prst="rect">
            <a:avLst/>
          </a:prstGeom>
          <a:noFill/>
        </p:spPr>
        <p:txBody>
          <a:bodyPr wrap="square" rtlCol="0">
            <a:spAutoFit/>
          </a:bodyPr>
          <a:lstStyle/>
          <a:p>
            <a:r>
              <a:rPr lang="en-US" dirty="0" smtClean="0">
                <a:solidFill>
                  <a:schemeClr val="bg1"/>
                </a:solidFill>
                <a:latin typeface="HelveticaNeueLT Std Cn"/>
              </a:rPr>
              <a:t>Shower On</a:t>
            </a:r>
            <a:endParaRPr lang="en-US" dirty="0" smtClean="0">
              <a:solidFill>
                <a:schemeClr val="bg1"/>
              </a:solidFill>
              <a:latin typeface="HelveticaNeueLT Std Cn"/>
            </a:endParaRPr>
          </a:p>
        </p:txBody>
      </p:sp>
      <p:sp>
        <p:nvSpPr>
          <p:cNvPr id="14" name="TextBox 13"/>
          <p:cNvSpPr txBox="1"/>
          <p:nvPr/>
        </p:nvSpPr>
        <p:spPr>
          <a:xfrm>
            <a:off x="5678871" y="761108"/>
            <a:ext cx="1411054" cy="369332"/>
          </a:xfrm>
          <a:prstGeom prst="rect">
            <a:avLst/>
          </a:prstGeom>
          <a:noFill/>
        </p:spPr>
        <p:txBody>
          <a:bodyPr wrap="square" rtlCol="0">
            <a:spAutoFit/>
          </a:bodyPr>
          <a:lstStyle/>
          <a:p>
            <a:r>
              <a:rPr lang="en-US" dirty="0" smtClean="0">
                <a:solidFill>
                  <a:schemeClr val="bg1"/>
                </a:solidFill>
                <a:latin typeface="HelveticaNeueLT Std Cn"/>
              </a:rPr>
              <a:t>Shower Off</a:t>
            </a:r>
            <a:endParaRPr lang="en-US" dirty="0" smtClean="0">
              <a:solidFill>
                <a:schemeClr val="bg1"/>
              </a:solidFill>
              <a:latin typeface="HelveticaNeueLT Std Cn"/>
            </a:endParaRPr>
          </a:p>
        </p:txBody>
      </p:sp>
      <p:sp>
        <p:nvSpPr>
          <p:cNvPr id="15" name="Oval 14"/>
          <p:cNvSpPr/>
          <p:nvPr/>
        </p:nvSpPr>
        <p:spPr>
          <a:xfrm>
            <a:off x="2955786" y="4070238"/>
            <a:ext cx="148548" cy="148548"/>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Multiply 15"/>
          <p:cNvSpPr/>
          <p:nvPr/>
        </p:nvSpPr>
        <p:spPr>
          <a:xfrm>
            <a:off x="5607086" y="4033124"/>
            <a:ext cx="237651" cy="237651"/>
          </a:xfrm>
          <a:prstGeom prst="mathMultiply">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119188" y="3944589"/>
            <a:ext cx="1974686" cy="369332"/>
          </a:xfrm>
          <a:prstGeom prst="rect">
            <a:avLst/>
          </a:prstGeom>
          <a:noFill/>
        </p:spPr>
        <p:txBody>
          <a:bodyPr wrap="square" rtlCol="0">
            <a:spAutoFit/>
          </a:bodyPr>
          <a:lstStyle/>
          <a:p>
            <a:r>
              <a:rPr lang="en-US" dirty="0" smtClean="0">
                <a:solidFill>
                  <a:schemeClr val="bg1"/>
                </a:solidFill>
                <a:latin typeface="HelveticaNeueLT Std Cn"/>
              </a:rPr>
              <a:t>Small Bracelet</a:t>
            </a:r>
            <a:endParaRPr lang="en-US" dirty="0" smtClean="0">
              <a:solidFill>
                <a:schemeClr val="bg1"/>
              </a:solidFill>
              <a:latin typeface="HelveticaNeueLT Std Cn"/>
            </a:endParaRPr>
          </a:p>
        </p:txBody>
      </p:sp>
      <p:sp>
        <p:nvSpPr>
          <p:cNvPr id="18" name="TextBox 17"/>
          <p:cNvSpPr txBox="1"/>
          <p:nvPr/>
        </p:nvSpPr>
        <p:spPr>
          <a:xfrm>
            <a:off x="5817671" y="3944589"/>
            <a:ext cx="1974686" cy="369332"/>
          </a:xfrm>
          <a:prstGeom prst="rect">
            <a:avLst/>
          </a:prstGeom>
          <a:noFill/>
        </p:spPr>
        <p:txBody>
          <a:bodyPr wrap="square" rtlCol="0">
            <a:spAutoFit/>
          </a:bodyPr>
          <a:lstStyle/>
          <a:p>
            <a:r>
              <a:rPr lang="en-US" dirty="0" smtClean="0">
                <a:solidFill>
                  <a:schemeClr val="bg1"/>
                </a:solidFill>
                <a:latin typeface="HelveticaNeueLT Std Cn"/>
              </a:rPr>
              <a:t>Large Bracelet</a:t>
            </a:r>
            <a:endParaRPr lang="en-US" dirty="0" smtClean="0">
              <a:solidFill>
                <a:schemeClr val="bg1"/>
              </a:solidFill>
              <a:latin typeface="HelveticaNeueLT Std Cn"/>
            </a:endParaRPr>
          </a:p>
        </p:txBody>
      </p:sp>
      <p:cxnSp>
        <p:nvCxnSpPr>
          <p:cNvPr id="20" name="Straight Arrow Connector 19"/>
          <p:cNvCxnSpPr>
            <a:stCxn id="13" idx="2"/>
          </p:cNvCxnSpPr>
          <p:nvPr/>
        </p:nvCxnSpPr>
        <p:spPr>
          <a:xfrm>
            <a:off x="2030248" y="1105933"/>
            <a:ext cx="435384" cy="283000"/>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4" idx="2"/>
          </p:cNvCxnSpPr>
          <p:nvPr/>
        </p:nvCxnSpPr>
        <p:spPr>
          <a:xfrm flipH="1">
            <a:off x="5817679" y="1130440"/>
            <a:ext cx="566719" cy="258492"/>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flipH="1">
            <a:off x="5607085" y="3000688"/>
            <a:ext cx="1225389" cy="534776"/>
          </a:xfrm>
          <a:prstGeom prst="ellipse">
            <a:avLst/>
          </a:prstGeom>
          <a:noFill/>
          <a:ln w="3810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65945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Equilibrium of the System</a:t>
            </a: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pPr/>
              <a:t>31</a:t>
            </a:fld>
            <a:endParaRPr lang="en-US" dirty="0"/>
          </a:p>
        </p:txBody>
      </p:sp>
      <p:cxnSp>
        <p:nvCxnSpPr>
          <p:cNvPr id="9" name="Straight Connector 8"/>
          <p:cNvCxnSpPr/>
          <p:nvPr/>
        </p:nvCxnSpPr>
        <p:spPr>
          <a:xfrm>
            <a:off x="1828998" y="1032415"/>
            <a:ext cx="0" cy="172329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829002" y="2755712"/>
            <a:ext cx="5912836"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492483" y="2804638"/>
            <a:ext cx="2138766" cy="369332"/>
          </a:xfrm>
          <a:prstGeom prst="rect">
            <a:avLst/>
          </a:prstGeom>
          <a:noFill/>
        </p:spPr>
        <p:txBody>
          <a:bodyPr wrap="square" rtlCol="0">
            <a:spAutoFit/>
          </a:bodyPr>
          <a:lstStyle/>
          <a:p>
            <a:pPr algn="ctr"/>
            <a:r>
              <a:rPr lang="en-US" dirty="0" smtClean="0">
                <a:solidFill>
                  <a:schemeClr val="bg1"/>
                </a:solidFill>
                <a:latin typeface="HelveticaNeueLT Std Cn"/>
              </a:rPr>
              <a:t>Time</a:t>
            </a:r>
            <a:endParaRPr lang="en-US" dirty="0" smtClean="0">
              <a:solidFill>
                <a:schemeClr val="bg1"/>
              </a:solidFill>
              <a:latin typeface="HelveticaNeueLT Std Cn"/>
            </a:endParaRPr>
          </a:p>
        </p:txBody>
      </p:sp>
      <p:sp>
        <p:nvSpPr>
          <p:cNvPr id="18" name="TextBox 17"/>
          <p:cNvSpPr txBox="1"/>
          <p:nvPr/>
        </p:nvSpPr>
        <p:spPr>
          <a:xfrm>
            <a:off x="105705" y="1649416"/>
            <a:ext cx="1723297" cy="646331"/>
          </a:xfrm>
          <a:prstGeom prst="rect">
            <a:avLst/>
          </a:prstGeom>
          <a:noFill/>
        </p:spPr>
        <p:txBody>
          <a:bodyPr wrap="square" rtlCol="0">
            <a:spAutoFit/>
          </a:bodyPr>
          <a:lstStyle/>
          <a:p>
            <a:pPr algn="ctr"/>
            <a:r>
              <a:rPr lang="en-US" dirty="0" smtClean="0">
                <a:solidFill>
                  <a:schemeClr val="bg1"/>
                </a:solidFill>
                <a:latin typeface="HelveticaNeueLT Std Cn"/>
              </a:rPr>
              <a:t>Temperature</a:t>
            </a:r>
            <a:r>
              <a:rPr lang="en-US" dirty="0">
                <a:solidFill>
                  <a:schemeClr val="bg1"/>
                </a:solidFill>
                <a:latin typeface="HelveticaNeueLT Std Cn"/>
              </a:rPr>
              <a:t/>
            </a:r>
            <a:br>
              <a:rPr lang="en-US" dirty="0">
                <a:solidFill>
                  <a:schemeClr val="bg1"/>
                </a:solidFill>
                <a:latin typeface="HelveticaNeueLT Std Cn"/>
              </a:rPr>
            </a:br>
            <a:r>
              <a:rPr lang="en-US" dirty="0" smtClean="0">
                <a:solidFill>
                  <a:schemeClr val="bg1"/>
                </a:solidFill>
                <a:latin typeface="HelveticaNeueLT Std Cn"/>
              </a:rPr>
              <a:t>of Pipe</a:t>
            </a:r>
            <a:endParaRPr lang="en-US" dirty="0" smtClean="0">
              <a:solidFill>
                <a:schemeClr val="bg1"/>
              </a:solidFill>
              <a:latin typeface="HelveticaNeueLT Std Cn"/>
            </a:endParaRPr>
          </a:p>
        </p:txBody>
      </p:sp>
      <p:cxnSp>
        <p:nvCxnSpPr>
          <p:cNvPr id="28" name="Straight Connector 27"/>
          <p:cNvCxnSpPr/>
          <p:nvPr/>
        </p:nvCxnSpPr>
        <p:spPr>
          <a:xfrm>
            <a:off x="1829002" y="1478062"/>
            <a:ext cx="5912836"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3555759" y="4089968"/>
            <a:ext cx="2138766" cy="369332"/>
          </a:xfrm>
          <a:prstGeom prst="rect">
            <a:avLst/>
          </a:prstGeom>
          <a:noFill/>
        </p:spPr>
        <p:txBody>
          <a:bodyPr wrap="square" rtlCol="0">
            <a:spAutoFit/>
          </a:bodyPr>
          <a:lstStyle/>
          <a:p>
            <a:pPr algn="ctr"/>
            <a:r>
              <a:rPr lang="en-US" dirty="0" smtClean="0">
                <a:solidFill>
                  <a:schemeClr val="bg1"/>
                </a:solidFill>
                <a:latin typeface="HelveticaNeueLT Std Cn"/>
              </a:rPr>
              <a:t>Time</a:t>
            </a:r>
            <a:endParaRPr lang="en-US" dirty="0" smtClean="0">
              <a:solidFill>
                <a:schemeClr val="bg1"/>
              </a:solidFill>
              <a:latin typeface="HelveticaNeueLT Std Cn"/>
            </a:endParaRPr>
          </a:p>
        </p:txBody>
      </p:sp>
      <p:sp>
        <p:nvSpPr>
          <p:cNvPr id="40" name="TextBox 39"/>
          <p:cNvSpPr txBox="1"/>
          <p:nvPr/>
        </p:nvSpPr>
        <p:spPr>
          <a:xfrm>
            <a:off x="105705" y="3436313"/>
            <a:ext cx="1723297" cy="646331"/>
          </a:xfrm>
          <a:prstGeom prst="rect">
            <a:avLst/>
          </a:prstGeom>
          <a:noFill/>
        </p:spPr>
        <p:txBody>
          <a:bodyPr wrap="square" rtlCol="0">
            <a:spAutoFit/>
          </a:bodyPr>
          <a:lstStyle/>
          <a:p>
            <a:pPr algn="ctr"/>
            <a:r>
              <a:rPr lang="en-US" dirty="0" smtClean="0">
                <a:solidFill>
                  <a:schemeClr val="bg1"/>
                </a:solidFill>
                <a:latin typeface="HelveticaNeueLT Std Cn"/>
              </a:rPr>
              <a:t>Radio Packet</a:t>
            </a:r>
          </a:p>
          <a:p>
            <a:pPr algn="ctr"/>
            <a:r>
              <a:rPr lang="en-US" dirty="0" smtClean="0">
                <a:solidFill>
                  <a:schemeClr val="bg1"/>
                </a:solidFill>
                <a:latin typeface="HelveticaNeueLT Std Cn"/>
              </a:rPr>
              <a:t>Transmission</a:t>
            </a:r>
            <a:endParaRPr lang="en-US" dirty="0" smtClean="0">
              <a:solidFill>
                <a:schemeClr val="bg1"/>
              </a:solidFill>
              <a:latin typeface="HelveticaNeueLT Std Cn"/>
            </a:endParaRPr>
          </a:p>
        </p:txBody>
      </p:sp>
      <p:cxnSp>
        <p:nvCxnSpPr>
          <p:cNvPr id="53" name="Straight Arrow Connector 52"/>
          <p:cNvCxnSpPr/>
          <p:nvPr/>
        </p:nvCxnSpPr>
        <p:spPr>
          <a:xfrm flipV="1">
            <a:off x="3323557" y="3535460"/>
            <a:ext cx="0" cy="547182"/>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3631916" y="3535463"/>
            <a:ext cx="0" cy="547181"/>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V="1">
            <a:off x="3914126" y="3535463"/>
            <a:ext cx="0" cy="547179"/>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4196336" y="3535463"/>
            <a:ext cx="0" cy="547181"/>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V="1">
            <a:off x="4478546" y="3535463"/>
            <a:ext cx="0" cy="547181"/>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4760756" y="3535460"/>
            <a:ext cx="0" cy="547182"/>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5054570" y="3535463"/>
            <a:ext cx="0" cy="547181"/>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5336780" y="3535460"/>
            <a:ext cx="0" cy="547182"/>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V="1">
            <a:off x="5618992" y="3535464"/>
            <a:ext cx="1" cy="547180"/>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5901200" y="3535460"/>
            <a:ext cx="0" cy="547182"/>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6183410" y="3535460"/>
            <a:ext cx="0" cy="547182"/>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flipV="1">
            <a:off x="6465620" y="3535461"/>
            <a:ext cx="0" cy="547181"/>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818317" y="4082642"/>
            <a:ext cx="5923521" cy="7328"/>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2168876" y="3535458"/>
            <a:ext cx="0" cy="547182"/>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2477235" y="3535461"/>
            <a:ext cx="0" cy="547181"/>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V="1">
            <a:off x="2759445" y="3535460"/>
            <a:ext cx="0" cy="547179"/>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3041655" y="3535461"/>
            <a:ext cx="0" cy="547181"/>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V="1">
            <a:off x="6465620" y="3542786"/>
            <a:ext cx="0" cy="547182"/>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6773979" y="3542789"/>
            <a:ext cx="0" cy="547181"/>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V="1">
            <a:off x="7056189" y="3542789"/>
            <a:ext cx="0" cy="547179"/>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V="1">
            <a:off x="7338399" y="3542789"/>
            <a:ext cx="0" cy="547181"/>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V="1">
            <a:off x="7620609" y="3542789"/>
            <a:ext cx="0" cy="547181"/>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17941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Equilibrium of the System</a:t>
            </a: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pPr/>
              <a:t>32</a:t>
            </a:fld>
            <a:endParaRPr lang="en-US" dirty="0"/>
          </a:p>
        </p:txBody>
      </p:sp>
      <p:cxnSp>
        <p:nvCxnSpPr>
          <p:cNvPr id="9" name="Straight Connector 8"/>
          <p:cNvCxnSpPr/>
          <p:nvPr/>
        </p:nvCxnSpPr>
        <p:spPr>
          <a:xfrm>
            <a:off x="1828998" y="1032415"/>
            <a:ext cx="0" cy="172329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828998" y="2755710"/>
            <a:ext cx="5930994"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492483" y="2804638"/>
            <a:ext cx="2138766" cy="369332"/>
          </a:xfrm>
          <a:prstGeom prst="rect">
            <a:avLst/>
          </a:prstGeom>
          <a:noFill/>
        </p:spPr>
        <p:txBody>
          <a:bodyPr wrap="square" rtlCol="0">
            <a:spAutoFit/>
          </a:bodyPr>
          <a:lstStyle/>
          <a:p>
            <a:pPr algn="ctr"/>
            <a:r>
              <a:rPr lang="en-US" dirty="0" smtClean="0">
                <a:solidFill>
                  <a:schemeClr val="bg1"/>
                </a:solidFill>
                <a:latin typeface="HelveticaNeueLT Std Cn"/>
              </a:rPr>
              <a:t>Time</a:t>
            </a:r>
            <a:endParaRPr lang="en-US" dirty="0" smtClean="0">
              <a:solidFill>
                <a:schemeClr val="bg1"/>
              </a:solidFill>
              <a:latin typeface="HelveticaNeueLT Std Cn"/>
            </a:endParaRPr>
          </a:p>
        </p:txBody>
      </p:sp>
      <p:sp>
        <p:nvSpPr>
          <p:cNvPr id="18" name="TextBox 17"/>
          <p:cNvSpPr txBox="1"/>
          <p:nvPr/>
        </p:nvSpPr>
        <p:spPr>
          <a:xfrm>
            <a:off x="105705" y="1649416"/>
            <a:ext cx="1723297" cy="646331"/>
          </a:xfrm>
          <a:prstGeom prst="rect">
            <a:avLst/>
          </a:prstGeom>
          <a:noFill/>
        </p:spPr>
        <p:txBody>
          <a:bodyPr wrap="square" rtlCol="0">
            <a:spAutoFit/>
          </a:bodyPr>
          <a:lstStyle/>
          <a:p>
            <a:pPr algn="ctr"/>
            <a:r>
              <a:rPr lang="en-US" dirty="0" smtClean="0">
                <a:solidFill>
                  <a:schemeClr val="bg1"/>
                </a:solidFill>
                <a:latin typeface="HelveticaNeueLT Std Cn"/>
              </a:rPr>
              <a:t>Temperature</a:t>
            </a:r>
            <a:r>
              <a:rPr lang="en-US" dirty="0">
                <a:solidFill>
                  <a:schemeClr val="bg1"/>
                </a:solidFill>
                <a:latin typeface="HelveticaNeueLT Std Cn"/>
              </a:rPr>
              <a:t/>
            </a:r>
            <a:br>
              <a:rPr lang="en-US" dirty="0">
                <a:solidFill>
                  <a:schemeClr val="bg1"/>
                </a:solidFill>
                <a:latin typeface="HelveticaNeueLT Std Cn"/>
              </a:rPr>
            </a:br>
            <a:r>
              <a:rPr lang="en-US" dirty="0" smtClean="0">
                <a:solidFill>
                  <a:schemeClr val="bg1"/>
                </a:solidFill>
                <a:latin typeface="HelveticaNeueLT Std Cn"/>
              </a:rPr>
              <a:t>of Pipe</a:t>
            </a:r>
            <a:endParaRPr lang="en-US" dirty="0" smtClean="0">
              <a:solidFill>
                <a:schemeClr val="bg1"/>
              </a:solidFill>
              <a:latin typeface="HelveticaNeueLT Std Cn"/>
            </a:endParaRPr>
          </a:p>
        </p:txBody>
      </p:sp>
      <p:cxnSp>
        <p:nvCxnSpPr>
          <p:cNvPr id="28" name="Straight Connector 27"/>
          <p:cNvCxnSpPr/>
          <p:nvPr/>
        </p:nvCxnSpPr>
        <p:spPr>
          <a:xfrm flipV="1">
            <a:off x="1818321" y="1478063"/>
            <a:ext cx="4647303" cy="3"/>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3555759" y="4089968"/>
            <a:ext cx="2138766" cy="369332"/>
          </a:xfrm>
          <a:prstGeom prst="rect">
            <a:avLst/>
          </a:prstGeom>
          <a:noFill/>
        </p:spPr>
        <p:txBody>
          <a:bodyPr wrap="square" rtlCol="0">
            <a:spAutoFit/>
          </a:bodyPr>
          <a:lstStyle/>
          <a:p>
            <a:pPr algn="ctr"/>
            <a:r>
              <a:rPr lang="en-US" dirty="0" smtClean="0">
                <a:solidFill>
                  <a:schemeClr val="bg1"/>
                </a:solidFill>
                <a:latin typeface="HelveticaNeueLT Std Cn"/>
              </a:rPr>
              <a:t>Time</a:t>
            </a:r>
            <a:endParaRPr lang="en-US" dirty="0" smtClean="0">
              <a:solidFill>
                <a:schemeClr val="bg1"/>
              </a:solidFill>
              <a:latin typeface="HelveticaNeueLT Std Cn"/>
            </a:endParaRPr>
          </a:p>
        </p:txBody>
      </p:sp>
      <p:sp>
        <p:nvSpPr>
          <p:cNvPr id="40" name="TextBox 39"/>
          <p:cNvSpPr txBox="1"/>
          <p:nvPr/>
        </p:nvSpPr>
        <p:spPr>
          <a:xfrm>
            <a:off x="105705" y="3436313"/>
            <a:ext cx="1723297" cy="646331"/>
          </a:xfrm>
          <a:prstGeom prst="rect">
            <a:avLst/>
          </a:prstGeom>
          <a:noFill/>
        </p:spPr>
        <p:txBody>
          <a:bodyPr wrap="square" rtlCol="0">
            <a:spAutoFit/>
          </a:bodyPr>
          <a:lstStyle/>
          <a:p>
            <a:pPr algn="ctr"/>
            <a:r>
              <a:rPr lang="en-US" dirty="0" smtClean="0">
                <a:solidFill>
                  <a:schemeClr val="bg1"/>
                </a:solidFill>
                <a:latin typeface="HelveticaNeueLT Std Cn"/>
              </a:rPr>
              <a:t>Radio Packet</a:t>
            </a:r>
          </a:p>
          <a:p>
            <a:pPr algn="ctr"/>
            <a:r>
              <a:rPr lang="en-US" dirty="0" smtClean="0">
                <a:solidFill>
                  <a:schemeClr val="bg1"/>
                </a:solidFill>
                <a:latin typeface="HelveticaNeueLT Std Cn"/>
              </a:rPr>
              <a:t>Transmission</a:t>
            </a:r>
            <a:endParaRPr lang="en-US" dirty="0" smtClean="0">
              <a:solidFill>
                <a:schemeClr val="bg1"/>
              </a:solidFill>
              <a:latin typeface="HelveticaNeueLT Std Cn"/>
            </a:endParaRPr>
          </a:p>
        </p:txBody>
      </p:sp>
      <p:cxnSp>
        <p:nvCxnSpPr>
          <p:cNvPr id="56" name="Straight Arrow Connector 55"/>
          <p:cNvCxnSpPr/>
          <p:nvPr/>
        </p:nvCxnSpPr>
        <p:spPr>
          <a:xfrm flipV="1">
            <a:off x="2094610" y="3542789"/>
            <a:ext cx="0" cy="547181"/>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V="1">
            <a:off x="2376820" y="3542789"/>
            <a:ext cx="0" cy="547179"/>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2659030" y="3542789"/>
            <a:ext cx="0" cy="547181"/>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3223450" y="3542786"/>
            <a:ext cx="0" cy="547182"/>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3799474" y="3542786"/>
            <a:ext cx="0" cy="547182"/>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6465620" y="1478064"/>
            <a:ext cx="1294372"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818318" y="4082644"/>
            <a:ext cx="5941675" cy="7327"/>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3799474" y="3535458"/>
            <a:ext cx="0" cy="547182"/>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V="1">
            <a:off x="4375498" y="3535458"/>
            <a:ext cx="0" cy="547182"/>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5220102" y="3535458"/>
            <a:ext cx="0" cy="547182"/>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6066732" y="3535458"/>
            <a:ext cx="0" cy="547182"/>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6066732" y="3542787"/>
            <a:ext cx="0" cy="547182"/>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6913362" y="3542787"/>
            <a:ext cx="0" cy="547182"/>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7759992" y="3542787"/>
            <a:ext cx="0" cy="547182"/>
          </a:xfrm>
          <a:prstGeom prst="straightConnector1">
            <a:avLst/>
          </a:prstGeom>
          <a:ln>
            <a:solidFill>
              <a:schemeClr val="accent5">
                <a:lumMod val="75000"/>
              </a:schemeClr>
            </a:solidFill>
            <a:tailEnd type="diamon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16515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38deg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973" y="1198293"/>
            <a:ext cx="6400800" cy="2743200"/>
          </a:xfrm>
          <a:prstGeom prst="rect">
            <a:avLst/>
          </a:prstGeom>
        </p:spPr>
      </p:pic>
      <p:sp>
        <p:nvSpPr>
          <p:cNvPr id="2" name="Title 1"/>
          <p:cNvSpPr>
            <a:spLocks noGrp="1"/>
          </p:cNvSpPr>
          <p:nvPr>
            <p:ph type="title"/>
          </p:nvPr>
        </p:nvSpPr>
        <p:spPr/>
        <p:txBody>
          <a:bodyPr/>
          <a:lstStyle/>
          <a:p>
            <a:r>
              <a:rPr lang="en-US" dirty="0" smtClean="0"/>
              <a:t>Lower Temperature Operation Is Troublesome</a:t>
            </a: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pPr/>
              <a:t>33</a:t>
            </a:fld>
            <a:endParaRPr lang="en-US" dirty="0"/>
          </a:p>
        </p:txBody>
      </p:sp>
      <p:sp>
        <p:nvSpPr>
          <p:cNvPr id="14" name="TextBox 13"/>
          <p:cNvSpPr txBox="1"/>
          <p:nvPr/>
        </p:nvSpPr>
        <p:spPr>
          <a:xfrm>
            <a:off x="1324721" y="736601"/>
            <a:ext cx="1411054" cy="369332"/>
          </a:xfrm>
          <a:prstGeom prst="rect">
            <a:avLst/>
          </a:prstGeom>
          <a:noFill/>
        </p:spPr>
        <p:txBody>
          <a:bodyPr wrap="square" rtlCol="0">
            <a:spAutoFit/>
          </a:bodyPr>
          <a:lstStyle/>
          <a:p>
            <a:r>
              <a:rPr lang="en-US" dirty="0" smtClean="0">
                <a:solidFill>
                  <a:schemeClr val="bg1"/>
                </a:solidFill>
                <a:latin typeface="HelveticaNeueLT Std Cn"/>
              </a:rPr>
              <a:t>Shower On</a:t>
            </a:r>
            <a:endParaRPr lang="en-US" dirty="0" smtClean="0">
              <a:solidFill>
                <a:schemeClr val="bg1"/>
              </a:solidFill>
              <a:latin typeface="HelveticaNeueLT Std Cn"/>
            </a:endParaRPr>
          </a:p>
        </p:txBody>
      </p:sp>
      <p:sp>
        <p:nvSpPr>
          <p:cNvPr id="15" name="TextBox 14"/>
          <p:cNvSpPr txBox="1"/>
          <p:nvPr/>
        </p:nvSpPr>
        <p:spPr>
          <a:xfrm>
            <a:off x="5678871" y="761108"/>
            <a:ext cx="1411054" cy="369332"/>
          </a:xfrm>
          <a:prstGeom prst="rect">
            <a:avLst/>
          </a:prstGeom>
          <a:noFill/>
        </p:spPr>
        <p:txBody>
          <a:bodyPr wrap="square" rtlCol="0">
            <a:spAutoFit/>
          </a:bodyPr>
          <a:lstStyle/>
          <a:p>
            <a:r>
              <a:rPr lang="en-US" dirty="0" smtClean="0">
                <a:solidFill>
                  <a:schemeClr val="bg1"/>
                </a:solidFill>
                <a:latin typeface="HelveticaNeueLT Std Cn"/>
              </a:rPr>
              <a:t>Shower Off</a:t>
            </a:r>
            <a:endParaRPr lang="en-US" dirty="0" smtClean="0">
              <a:solidFill>
                <a:schemeClr val="bg1"/>
              </a:solidFill>
              <a:latin typeface="HelveticaNeueLT Std Cn"/>
            </a:endParaRPr>
          </a:p>
        </p:txBody>
      </p:sp>
      <p:sp>
        <p:nvSpPr>
          <p:cNvPr id="16" name="Oval 15"/>
          <p:cNvSpPr/>
          <p:nvPr/>
        </p:nvSpPr>
        <p:spPr>
          <a:xfrm>
            <a:off x="2955786" y="4070238"/>
            <a:ext cx="148548" cy="148548"/>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5607086" y="4033124"/>
            <a:ext cx="237651" cy="237651"/>
          </a:xfrm>
          <a:prstGeom prst="mathMultiply">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3119188" y="3944589"/>
            <a:ext cx="1974686" cy="369332"/>
          </a:xfrm>
          <a:prstGeom prst="rect">
            <a:avLst/>
          </a:prstGeom>
          <a:noFill/>
        </p:spPr>
        <p:txBody>
          <a:bodyPr wrap="square" rtlCol="0">
            <a:spAutoFit/>
          </a:bodyPr>
          <a:lstStyle/>
          <a:p>
            <a:r>
              <a:rPr lang="en-US" dirty="0" smtClean="0">
                <a:solidFill>
                  <a:schemeClr val="bg1"/>
                </a:solidFill>
                <a:latin typeface="HelveticaNeueLT Std Cn"/>
              </a:rPr>
              <a:t>Small Bracelet</a:t>
            </a:r>
            <a:endParaRPr lang="en-US" dirty="0" smtClean="0">
              <a:solidFill>
                <a:schemeClr val="bg1"/>
              </a:solidFill>
              <a:latin typeface="HelveticaNeueLT Std Cn"/>
            </a:endParaRPr>
          </a:p>
        </p:txBody>
      </p:sp>
      <p:sp>
        <p:nvSpPr>
          <p:cNvPr id="19" name="TextBox 18"/>
          <p:cNvSpPr txBox="1"/>
          <p:nvPr/>
        </p:nvSpPr>
        <p:spPr>
          <a:xfrm>
            <a:off x="5817671" y="3944589"/>
            <a:ext cx="1974686" cy="369332"/>
          </a:xfrm>
          <a:prstGeom prst="rect">
            <a:avLst/>
          </a:prstGeom>
          <a:noFill/>
        </p:spPr>
        <p:txBody>
          <a:bodyPr wrap="square" rtlCol="0">
            <a:spAutoFit/>
          </a:bodyPr>
          <a:lstStyle/>
          <a:p>
            <a:r>
              <a:rPr lang="en-US" dirty="0" smtClean="0">
                <a:solidFill>
                  <a:schemeClr val="bg1"/>
                </a:solidFill>
                <a:latin typeface="HelveticaNeueLT Std Cn"/>
              </a:rPr>
              <a:t>Large Bracelet</a:t>
            </a:r>
            <a:endParaRPr lang="en-US" dirty="0" smtClean="0">
              <a:solidFill>
                <a:schemeClr val="bg1"/>
              </a:solidFill>
              <a:latin typeface="HelveticaNeueLT Std Cn"/>
            </a:endParaRPr>
          </a:p>
        </p:txBody>
      </p:sp>
      <p:cxnSp>
        <p:nvCxnSpPr>
          <p:cNvPr id="20" name="Straight Arrow Connector 19"/>
          <p:cNvCxnSpPr>
            <a:stCxn id="14" idx="2"/>
          </p:cNvCxnSpPr>
          <p:nvPr/>
        </p:nvCxnSpPr>
        <p:spPr>
          <a:xfrm>
            <a:off x="2030248" y="1105933"/>
            <a:ext cx="435384" cy="283000"/>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5" idx="2"/>
          </p:cNvCxnSpPr>
          <p:nvPr/>
        </p:nvCxnSpPr>
        <p:spPr>
          <a:xfrm flipH="1">
            <a:off x="5817679" y="1130440"/>
            <a:ext cx="566719" cy="258492"/>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94462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38deg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973" y="1198293"/>
            <a:ext cx="6400800" cy="2743200"/>
          </a:xfrm>
          <a:prstGeom prst="rect">
            <a:avLst/>
          </a:prstGeom>
        </p:spPr>
      </p:pic>
      <p:sp>
        <p:nvSpPr>
          <p:cNvPr id="2" name="Title 1"/>
          <p:cNvSpPr>
            <a:spLocks noGrp="1"/>
          </p:cNvSpPr>
          <p:nvPr>
            <p:ph type="title"/>
          </p:nvPr>
        </p:nvSpPr>
        <p:spPr/>
        <p:txBody>
          <a:bodyPr/>
          <a:lstStyle/>
          <a:p>
            <a:r>
              <a:rPr lang="en-US" dirty="0"/>
              <a:t>Lower Temperature Operation </a:t>
            </a:r>
            <a:r>
              <a:rPr lang="en-US" dirty="0" smtClean="0"/>
              <a:t>Is Troublesome</a:t>
            </a: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pPr/>
              <a:t>34</a:t>
            </a:fld>
            <a:endParaRPr lang="en-US" dirty="0"/>
          </a:p>
        </p:txBody>
      </p:sp>
      <p:sp>
        <p:nvSpPr>
          <p:cNvPr id="14" name="TextBox 13"/>
          <p:cNvSpPr txBox="1"/>
          <p:nvPr/>
        </p:nvSpPr>
        <p:spPr>
          <a:xfrm>
            <a:off x="1324721" y="736601"/>
            <a:ext cx="1411054" cy="369332"/>
          </a:xfrm>
          <a:prstGeom prst="rect">
            <a:avLst/>
          </a:prstGeom>
          <a:noFill/>
        </p:spPr>
        <p:txBody>
          <a:bodyPr wrap="square" rtlCol="0">
            <a:spAutoFit/>
          </a:bodyPr>
          <a:lstStyle/>
          <a:p>
            <a:r>
              <a:rPr lang="en-US" dirty="0" smtClean="0">
                <a:solidFill>
                  <a:schemeClr val="bg1"/>
                </a:solidFill>
                <a:latin typeface="HelveticaNeueLT Std Cn"/>
              </a:rPr>
              <a:t>Shower On</a:t>
            </a:r>
            <a:endParaRPr lang="en-US" dirty="0" smtClean="0">
              <a:solidFill>
                <a:schemeClr val="bg1"/>
              </a:solidFill>
              <a:latin typeface="HelveticaNeueLT Std Cn"/>
            </a:endParaRPr>
          </a:p>
        </p:txBody>
      </p:sp>
      <p:sp>
        <p:nvSpPr>
          <p:cNvPr id="15" name="TextBox 14"/>
          <p:cNvSpPr txBox="1"/>
          <p:nvPr/>
        </p:nvSpPr>
        <p:spPr>
          <a:xfrm>
            <a:off x="5678871" y="761108"/>
            <a:ext cx="1411054" cy="369332"/>
          </a:xfrm>
          <a:prstGeom prst="rect">
            <a:avLst/>
          </a:prstGeom>
          <a:noFill/>
        </p:spPr>
        <p:txBody>
          <a:bodyPr wrap="square" rtlCol="0">
            <a:spAutoFit/>
          </a:bodyPr>
          <a:lstStyle/>
          <a:p>
            <a:r>
              <a:rPr lang="en-US" dirty="0" smtClean="0">
                <a:solidFill>
                  <a:schemeClr val="bg1"/>
                </a:solidFill>
                <a:latin typeface="HelveticaNeueLT Std Cn"/>
              </a:rPr>
              <a:t>Shower Off</a:t>
            </a:r>
            <a:endParaRPr lang="en-US" dirty="0" smtClean="0">
              <a:solidFill>
                <a:schemeClr val="bg1"/>
              </a:solidFill>
              <a:latin typeface="HelveticaNeueLT Std Cn"/>
            </a:endParaRPr>
          </a:p>
        </p:txBody>
      </p:sp>
      <p:grpSp>
        <p:nvGrpSpPr>
          <p:cNvPr id="6" name="Group 5"/>
          <p:cNvGrpSpPr/>
          <p:nvPr/>
        </p:nvGrpSpPr>
        <p:grpSpPr>
          <a:xfrm>
            <a:off x="2955786" y="3944583"/>
            <a:ext cx="2138088" cy="369332"/>
            <a:chOff x="2955786" y="3944589"/>
            <a:chExt cx="2138088" cy="369332"/>
          </a:xfrm>
        </p:grpSpPr>
        <p:sp>
          <p:nvSpPr>
            <p:cNvPr id="16" name="Oval 15"/>
            <p:cNvSpPr/>
            <p:nvPr/>
          </p:nvSpPr>
          <p:spPr>
            <a:xfrm>
              <a:off x="2955786" y="4070238"/>
              <a:ext cx="148548" cy="148548"/>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3119188" y="3944589"/>
              <a:ext cx="1974686" cy="369332"/>
            </a:xfrm>
            <a:prstGeom prst="rect">
              <a:avLst/>
            </a:prstGeom>
            <a:noFill/>
          </p:spPr>
          <p:txBody>
            <a:bodyPr wrap="square" rtlCol="0">
              <a:spAutoFit/>
            </a:bodyPr>
            <a:lstStyle/>
            <a:p>
              <a:r>
                <a:rPr lang="en-US" dirty="0" smtClean="0">
                  <a:solidFill>
                    <a:schemeClr val="bg1"/>
                  </a:solidFill>
                  <a:latin typeface="HelveticaNeueLT Std Cn"/>
                </a:rPr>
                <a:t>Small Bracelet</a:t>
              </a:r>
              <a:endParaRPr lang="en-US" dirty="0" smtClean="0">
                <a:solidFill>
                  <a:schemeClr val="bg1"/>
                </a:solidFill>
                <a:latin typeface="HelveticaNeueLT Std Cn"/>
              </a:endParaRPr>
            </a:p>
          </p:txBody>
        </p:sp>
      </p:grpSp>
      <p:grpSp>
        <p:nvGrpSpPr>
          <p:cNvPr id="8" name="Group 7"/>
          <p:cNvGrpSpPr/>
          <p:nvPr/>
        </p:nvGrpSpPr>
        <p:grpSpPr>
          <a:xfrm>
            <a:off x="5607086" y="3944590"/>
            <a:ext cx="2185275" cy="369332"/>
            <a:chOff x="5607082" y="3944589"/>
            <a:chExt cx="2185275" cy="369332"/>
          </a:xfrm>
        </p:grpSpPr>
        <p:sp>
          <p:nvSpPr>
            <p:cNvPr id="17" name="Multiply 16"/>
            <p:cNvSpPr/>
            <p:nvPr/>
          </p:nvSpPr>
          <p:spPr>
            <a:xfrm>
              <a:off x="5607082" y="4033124"/>
              <a:ext cx="237651" cy="237651"/>
            </a:xfrm>
            <a:prstGeom prst="mathMultiply">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5817671" y="3944589"/>
              <a:ext cx="1974686" cy="369332"/>
            </a:xfrm>
            <a:prstGeom prst="rect">
              <a:avLst/>
            </a:prstGeom>
            <a:noFill/>
          </p:spPr>
          <p:txBody>
            <a:bodyPr wrap="square" rtlCol="0">
              <a:spAutoFit/>
            </a:bodyPr>
            <a:lstStyle/>
            <a:p>
              <a:r>
                <a:rPr lang="en-US" dirty="0" smtClean="0">
                  <a:solidFill>
                    <a:schemeClr val="bg1"/>
                  </a:solidFill>
                  <a:latin typeface="HelveticaNeueLT Std Cn"/>
                </a:rPr>
                <a:t>Large Bracelet</a:t>
              </a:r>
              <a:endParaRPr lang="en-US" dirty="0" smtClean="0">
                <a:solidFill>
                  <a:schemeClr val="bg1"/>
                </a:solidFill>
                <a:latin typeface="HelveticaNeueLT Std Cn"/>
              </a:endParaRPr>
            </a:p>
          </p:txBody>
        </p:sp>
      </p:grpSp>
      <p:cxnSp>
        <p:nvCxnSpPr>
          <p:cNvPr id="20" name="Straight Arrow Connector 19"/>
          <p:cNvCxnSpPr>
            <a:stCxn id="14" idx="2"/>
          </p:cNvCxnSpPr>
          <p:nvPr/>
        </p:nvCxnSpPr>
        <p:spPr>
          <a:xfrm>
            <a:off x="2030248" y="1105933"/>
            <a:ext cx="435384" cy="283000"/>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5" idx="2"/>
          </p:cNvCxnSpPr>
          <p:nvPr/>
        </p:nvCxnSpPr>
        <p:spPr>
          <a:xfrm flipH="1">
            <a:off x="5817679" y="1130440"/>
            <a:ext cx="566719" cy="258492"/>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flipH="1">
            <a:off x="2265112" y="2837283"/>
            <a:ext cx="839222" cy="698182"/>
          </a:xfrm>
          <a:prstGeom prst="ellipse">
            <a:avLst/>
          </a:prstGeom>
          <a:noFill/>
          <a:ln w="3810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30489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Criteria</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457200" indent="-457200">
              <a:buFont typeface="+mj-lt"/>
              <a:buAutoNum type="arabicParenR"/>
            </a:pPr>
            <a:r>
              <a:rPr lang="en-US" dirty="0" smtClean="0">
                <a:solidFill>
                  <a:schemeClr val="accent1">
                    <a:lumMod val="75000"/>
                  </a:schemeClr>
                </a:solidFill>
              </a:rPr>
              <a:t>How does it work at various water temperatures?</a:t>
            </a:r>
            <a:br>
              <a:rPr lang="en-US" dirty="0" smtClean="0">
                <a:solidFill>
                  <a:schemeClr val="accent1">
                    <a:lumMod val="75000"/>
                  </a:schemeClr>
                </a:solidFill>
              </a:rPr>
            </a:br>
            <a:endParaRPr lang="en-US" dirty="0" smtClean="0">
              <a:solidFill>
                <a:schemeClr val="accent1">
                  <a:lumMod val="75000"/>
                </a:schemeClr>
              </a:solidFill>
            </a:endParaRPr>
          </a:p>
          <a:p>
            <a:pPr marL="457200" indent="-457200">
              <a:buFont typeface="+mj-lt"/>
              <a:buAutoNum type="arabicParenR"/>
            </a:pPr>
            <a:r>
              <a:rPr lang="en-US" dirty="0" smtClean="0"/>
              <a:t>How well can it estimate start and stop times?</a:t>
            </a:r>
            <a:br>
              <a:rPr lang="en-US" dirty="0" smtClean="0"/>
            </a:br>
            <a:endParaRPr lang="en-US" dirty="0" smtClean="0">
              <a:solidFill>
                <a:srgbClr val="376092"/>
              </a:solidFill>
            </a:endParaRPr>
          </a:p>
          <a:p>
            <a:pPr marL="457200" indent="-457200">
              <a:buFont typeface="+mj-lt"/>
              <a:buAutoNum type="arabicParenR"/>
            </a:pPr>
            <a:r>
              <a:rPr lang="en-US" dirty="0" smtClean="0">
                <a:solidFill>
                  <a:srgbClr val="376092"/>
                </a:solidFill>
              </a:rPr>
              <a:t>How well does it work on a real shower?</a:t>
            </a:r>
          </a:p>
          <a:p>
            <a:pPr marL="457200" indent="-457200">
              <a:buFont typeface="+mj-lt"/>
              <a:buAutoNum type="arabicParenR"/>
            </a:pPr>
            <a:endParaRPr lang="en-US" dirty="0" smtClean="0">
              <a:solidFill>
                <a:srgbClr val="376092"/>
              </a:solidFill>
            </a:endParaRPr>
          </a:p>
          <a:p>
            <a:pPr marL="457200" indent="-457200">
              <a:buFont typeface="+mj-lt"/>
              <a:buAutoNum type="arabicParenR"/>
            </a:pPr>
            <a:r>
              <a:rPr lang="en-US" dirty="0">
                <a:solidFill>
                  <a:schemeClr val="accent1">
                    <a:lumMod val="75000"/>
                  </a:schemeClr>
                </a:solidFill>
              </a:rPr>
              <a:t>What other applications can it be used for</a:t>
            </a:r>
            <a:r>
              <a:rPr lang="en-US" dirty="0" smtClean="0">
                <a:solidFill>
                  <a:schemeClr val="accent1">
                    <a:lumMod val="75000"/>
                  </a:schemeClr>
                </a:solidFill>
              </a:rPr>
              <a:t>?</a:t>
            </a:r>
            <a:endParaRPr lang="en-US" dirty="0">
              <a:solidFill>
                <a:schemeClr val="accent1">
                  <a:lumMod val="75000"/>
                </a:schemeClr>
              </a:solidFill>
            </a:endParaRPr>
          </a:p>
        </p:txBody>
      </p:sp>
      <p:sp>
        <p:nvSpPr>
          <p:cNvPr id="4" name="Slide Number Placeholder 3"/>
          <p:cNvSpPr>
            <a:spLocks noGrp="1"/>
          </p:cNvSpPr>
          <p:nvPr>
            <p:ph type="sldNum" sz="quarter" idx="4"/>
          </p:nvPr>
        </p:nvSpPr>
        <p:spPr/>
        <p:txBody>
          <a:bodyPr/>
          <a:lstStyle/>
          <a:p>
            <a:fld id="{84820329-EE3A-46B8-BEB3-A3786EA2FE75}" type="slidenum">
              <a:rPr lang="en-US" smtClean="0"/>
              <a:pPr/>
              <a:t>35</a:t>
            </a:fld>
            <a:endParaRPr lang="en-US" dirty="0"/>
          </a:p>
        </p:txBody>
      </p:sp>
    </p:spTree>
    <p:extLst>
      <p:ext uri="{BB962C8B-B14F-4D97-AF65-F5344CB8AC3E}">
        <p14:creationId xmlns:p14="http://schemas.microsoft.com/office/powerpoint/2010/main" val="3390343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Start and Stop Times</a:t>
            </a: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pPr/>
              <a:t>36</a:t>
            </a:fld>
            <a:endParaRPr lang="en-US" dirty="0"/>
          </a:p>
        </p:txBody>
      </p:sp>
      <p:grpSp>
        <p:nvGrpSpPr>
          <p:cNvPr id="15" name="Group 14"/>
          <p:cNvGrpSpPr/>
          <p:nvPr/>
        </p:nvGrpSpPr>
        <p:grpSpPr>
          <a:xfrm>
            <a:off x="2955786" y="3729157"/>
            <a:ext cx="2138088" cy="369332"/>
            <a:chOff x="2955786" y="3944589"/>
            <a:chExt cx="2138088" cy="369332"/>
          </a:xfrm>
        </p:grpSpPr>
        <p:sp>
          <p:nvSpPr>
            <p:cNvPr id="16" name="Oval 15"/>
            <p:cNvSpPr/>
            <p:nvPr/>
          </p:nvSpPr>
          <p:spPr>
            <a:xfrm>
              <a:off x="2955786" y="4070238"/>
              <a:ext cx="148548" cy="148548"/>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119188" y="3944589"/>
              <a:ext cx="1974686" cy="369332"/>
            </a:xfrm>
            <a:prstGeom prst="rect">
              <a:avLst/>
            </a:prstGeom>
            <a:noFill/>
          </p:spPr>
          <p:txBody>
            <a:bodyPr wrap="square" rtlCol="0">
              <a:spAutoFit/>
            </a:bodyPr>
            <a:lstStyle/>
            <a:p>
              <a:r>
                <a:rPr lang="en-US" dirty="0" smtClean="0">
                  <a:solidFill>
                    <a:schemeClr val="bg1"/>
                  </a:solidFill>
                  <a:latin typeface="HelveticaNeueLT Std Cn"/>
                </a:rPr>
                <a:t>Small Bracelet</a:t>
              </a:r>
              <a:endParaRPr lang="en-US" dirty="0" smtClean="0">
                <a:solidFill>
                  <a:schemeClr val="bg1"/>
                </a:solidFill>
                <a:latin typeface="HelveticaNeueLT Std Cn"/>
              </a:endParaRPr>
            </a:p>
          </p:txBody>
        </p:sp>
      </p:grpSp>
      <p:pic>
        <p:nvPicPr>
          <p:cNvPr id="21" name="Picture 20" descr="startstopPre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838" y="1037350"/>
            <a:ext cx="6400800" cy="2743200"/>
          </a:xfrm>
          <a:prstGeom prst="rect">
            <a:avLst/>
          </a:prstGeom>
        </p:spPr>
      </p:pic>
    </p:spTree>
    <p:extLst>
      <p:ext uri="{BB962C8B-B14F-4D97-AF65-F5344CB8AC3E}">
        <p14:creationId xmlns:p14="http://schemas.microsoft.com/office/powerpoint/2010/main" val="7185471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Start and Stop Times</a:t>
            </a:r>
            <a:endParaRPr lang="en-US" dirty="0"/>
          </a:p>
        </p:txBody>
      </p:sp>
      <p:sp>
        <p:nvSpPr>
          <p:cNvPr id="8" name="Content Placeholder 2"/>
          <p:cNvSpPr>
            <a:spLocks noGrp="1"/>
          </p:cNvSpPr>
          <p:nvPr>
            <p:ph idx="1"/>
          </p:nvPr>
        </p:nvSpPr>
        <p:spPr/>
        <p:txBody>
          <a:bodyPr/>
          <a:lstStyle/>
          <a:p>
            <a:pPr marL="0" indent="0">
              <a:buNone/>
            </a:pPr>
            <a:r>
              <a:rPr lang="en-US" dirty="0" smtClean="0"/>
              <a:t>Determine likely delay before first packet based on initial packet rate</a:t>
            </a:r>
          </a:p>
          <a:p>
            <a:pPr marL="0" indent="0">
              <a:buNone/>
            </a:pP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pPr/>
              <a:t>37</a:t>
            </a:fld>
            <a:endParaRPr lang="en-US" dirty="0"/>
          </a:p>
        </p:txBody>
      </p:sp>
      <p:grpSp>
        <p:nvGrpSpPr>
          <p:cNvPr id="15" name="Group 14"/>
          <p:cNvGrpSpPr/>
          <p:nvPr/>
        </p:nvGrpSpPr>
        <p:grpSpPr>
          <a:xfrm>
            <a:off x="2955786" y="4457046"/>
            <a:ext cx="2138088" cy="369332"/>
            <a:chOff x="2955786" y="3944589"/>
            <a:chExt cx="2138088" cy="369332"/>
          </a:xfrm>
        </p:grpSpPr>
        <p:sp>
          <p:nvSpPr>
            <p:cNvPr id="16" name="Oval 15"/>
            <p:cNvSpPr/>
            <p:nvPr/>
          </p:nvSpPr>
          <p:spPr>
            <a:xfrm>
              <a:off x="2955786" y="4070238"/>
              <a:ext cx="148548" cy="148548"/>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119188" y="3944589"/>
              <a:ext cx="1974686" cy="369332"/>
            </a:xfrm>
            <a:prstGeom prst="rect">
              <a:avLst/>
            </a:prstGeom>
            <a:noFill/>
          </p:spPr>
          <p:txBody>
            <a:bodyPr wrap="square" rtlCol="0">
              <a:spAutoFit/>
            </a:bodyPr>
            <a:lstStyle/>
            <a:p>
              <a:r>
                <a:rPr lang="en-US" dirty="0" smtClean="0">
                  <a:solidFill>
                    <a:schemeClr val="bg1"/>
                  </a:solidFill>
                  <a:latin typeface="HelveticaNeueLT Std Cn"/>
                </a:rPr>
                <a:t>Small Bracelet</a:t>
              </a:r>
              <a:endParaRPr lang="en-US" dirty="0" smtClean="0">
                <a:solidFill>
                  <a:schemeClr val="bg1"/>
                </a:solidFill>
                <a:latin typeface="HelveticaNeueLT Std Cn"/>
              </a:endParaRPr>
            </a:p>
          </p:txBody>
        </p:sp>
      </p:grpSp>
      <p:pic>
        <p:nvPicPr>
          <p:cNvPr id="21" name="Picture 20" descr="startstopPre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3783" y="2109946"/>
            <a:ext cx="5363860" cy="2298797"/>
          </a:xfrm>
          <a:prstGeom prst="rect">
            <a:avLst/>
          </a:prstGeom>
        </p:spPr>
      </p:pic>
      <p:sp>
        <p:nvSpPr>
          <p:cNvPr id="9" name="Oval 8"/>
          <p:cNvSpPr/>
          <p:nvPr/>
        </p:nvSpPr>
        <p:spPr>
          <a:xfrm rot="20427499">
            <a:off x="2961831" y="2362407"/>
            <a:ext cx="460450" cy="1337065"/>
          </a:xfrm>
          <a:prstGeom prst="ellipse">
            <a:avLst/>
          </a:prstGeom>
          <a:noFill/>
          <a:ln w="3810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4078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Start and Stop Times</a:t>
            </a:r>
            <a:endParaRPr lang="en-US" dirty="0"/>
          </a:p>
        </p:txBody>
      </p:sp>
      <p:sp>
        <p:nvSpPr>
          <p:cNvPr id="3" name="Content Placeholder 2"/>
          <p:cNvSpPr>
            <a:spLocks noGrp="1"/>
          </p:cNvSpPr>
          <p:nvPr>
            <p:ph idx="1"/>
          </p:nvPr>
        </p:nvSpPr>
        <p:spPr/>
        <p:txBody>
          <a:bodyPr/>
          <a:lstStyle/>
          <a:p>
            <a:pPr marL="0" indent="0">
              <a:buNone/>
            </a:pPr>
            <a:r>
              <a:rPr lang="en-US" dirty="0" smtClean="0"/>
              <a:t>Look for change in steady state operation</a:t>
            </a:r>
          </a:p>
          <a:p>
            <a:pPr marL="0" indent="0">
              <a:buNone/>
            </a:pP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pPr/>
              <a:t>38</a:t>
            </a:fld>
            <a:endParaRPr lang="en-US" dirty="0"/>
          </a:p>
        </p:txBody>
      </p:sp>
      <p:grpSp>
        <p:nvGrpSpPr>
          <p:cNvPr id="10" name="Group 9"/>
          <p:cNvGrpSpPr/>
          <p:nvPr/>
        </p:nvGrpSpPr>
        <p:grpSpPr>
          <a:xfrm>
            <a:off x="2955786" y="4457046"/>
            <a:ext cx="2138088" cy="369332"/>
            <a:chOff x="2955786" y="3944589"/>
            <a:chExt cx="2138088" cy="369332"/>
          </a:xfrm>
        </p:grpSpPr>
        <p:sp>
          <p:nvSpPr>
            <p:cNvPr id="12" name="Oval 11"/>
            <p:cNvSpPr/>
            <p:nvPr/>
          </p:nvSpPr>
          <p:spPr>
            <a:xfrm>
              <a:off x="2955786" y="4070238"/>
              <a:ext cx="148548" cy="148548"/>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119188" y="3944589"/>
              <a:ext cx="1974686" cy="369332"/>
            </a:xfrm>
            <a:prstGeom prst="rect">
              <a:avLst/>
            </a:prstGeom>
            <a:noFill/>
          </p:spPr>
          <p:txBody>
            <a:bodyPr wrap="square" rtlCol="0">
              <a:spAutoFit/>
            </a:bodyPr>
            <a:lstStyle/>
            <a:p>
              <a:r>
                <a:rPr lang="en-US" dirty="0" smtClean="0">
                  <a:solidFill>
                    <a:schemeClr val="bg1"/>
                  </a:solidFill>
                  <a:latin typeface="HelveticaNeueLT Std Cn"/>
                </a:rPr>
                <a:t>Small Bracelet</a:t>
              </a:r>
              <a:endParaRPr lang="en-US" dirty="0" smtClean="0">
                <a:solidFill>
                  <a:schemeClr val="bg1"/>
                </a:solidFill>
                <a:latin typeface="HelveticaNeueLT Std Cn"/>
              </a:endParaRPr>
            </a:p>
          </p:txBody>
        </p:sp>
      </p:grpSp>
      <p:pic>
        <p:nvPicPr>
          <p:cNvPr id="14" name="Picture 13" descr="startstopPre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3783" y="2109946"/>
            <a:ext cx="5363860" cy="2298797"/>
          </a:xfrm>
          <a:prstGeom prst="rect">
            <a:avLst/>
          </a:prstGeom>
        </p:spPr>
      </p:pic>
      <p:sp>
        <p:nvSpPr>
          <p:cNvPr id="15" name="Oval 14"/>
          <p:cNvSpPr/>
          <p:nvPr/>
        </p:nvSpPr>
        <p:spPr>
          <a:xfrm flipH="1">
            <a:off x="5937648" y="3646876"/>
            <a:ext cx="698102" cy="534776"/>
          </a:xfrm>
          <a:prstGeom prst="ellipse">
            <a:avLst/>
          </a:prstGeom>
          <a:noFill/>
          <a:ln w="3810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66544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Estimation Example</a:t>
            </a:r>
            <a:endParaRPr lang="en-US" dirty="0"/>
          </a:p>
        </p:txBody>
      </p:sp>
      <p:sp>
        <p:nvSpPr>
          <p:cNvPr id="8" name="Content Placeholder 2"/>
          <p:cNvSpPr>
            <a:spLocks noGrp="1"/>
          </p:cNvSpPr>
          <p:nvPr>
            <p:ph idx="1"/>
          </p:nvPr>
        </p:nvSpPr>
        <p:spPr/>
        <p:txBody>
          <a:bodyPr/>
          <a:lstStyle/>
          <a:p>
            <a:pPr marL="0" indent="0">
              <a:buNone/>
            </a:pPr>
            <a:r>
              <a:rPr lang="en-US" dirty="0" smtClean="0"/>
              <a:t>Test Results</a:t>
            </a:r>
          </a:p>
          <a:p>
            <a:pPr lvl="1"/>
            <a:r>
              <a:rPr lang="en-US" dirty="0" smtClean="0"/>
              <a:t>3 second error on Start Time</a:t>
            </a:r>
          </a:p>
          <a:p>
            <a:pPr lvl="1"/>
            <a:r>
              <a:rPr lang="en-US" dirty="0" smtClean="0"/>
              <a:t>9 second error on Stop Time</a:t>
            </a:r>
          </a:p>
          <a:p>
            <a:pPr marL="0" indent="0">
              <a:buNone/>
            </a:pPr>
            <a:endParaRPr lang="en-US" dirty="0"/>
          </a:p>
          <a:p>
            <a:pPr marL="0" indent="0">
              <a:buNone/>
            </a:pPr>
            <a:endParaRPr lang="en-US" dirty="0" smtClean="0"/>
          </a:p>
        </p:txBody>
      </p:sp>
      <p:sp>
        <p:nvSpPr>
          <p:cNvPr id="4" name="Slide Number Placeholder 3"/>
          <p:cNvSpPr>
            <a:spLocks noGrp="1"/>
          </p:cNvSpPr>
          <p:nvPr>
            <p:ph type="sldNum" sz="quarter" idx="4"/>
          </p:nvPr>
        </p:nvSpPr>
        <p:spPr/>
        <p:txBody>
          <a:bodyPr/>
          <a:lstStyle/>
          <a:p>
            <a:fld id="{84820329-EE3A-46B8-BEB3-A3786EA2FE75}" type="slidenum">
              <a:rPr lang="en-US" smtClean="0"/>
              <a:pPr/>
              <a:t>39</a:t>
            </a:fld>
            <a:endParaRPr lang="en-US" dirty="0"/>
          </a:p>
        </p:txBody>
      </p:sp>
      <p:grpSp>
        <p:nvGrpSpPr>
          <p:cNvPr id="15" name="Group 14"/>
          <p:cNvGrpSpPr/>
          <p:nvPr/>
        </p:nvGrpSpPr>
        <p:grpSpPr>
          <a:xfrm>
            <a:off x="2955786" y="4457046"/>
            <a:ext cx="2138088" cy="369332"/>
            <a:chOff x="2955786" y="3944589"/>
            <a:chExt cx="2138088" cy="369332"/>
          </a:xfrm>
        </p:grpSpPr>
        <p:sp>
          <p:nvSpPr>
            <p:cNvPr id="16" name="Oval 15"/>
            <p:cNvSpPr/>
            <p:nvPr/>
          </p:nvSpPr>
          <p:spPr>
            <a:xfrm>
              <a:off x="2955786" y="4070238"/>
              <a:ext cx="148548" cy="148548"/>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119188" y="3944589"/>
              <a:ext cx="1974686" cy="369332"/>
            </a:xfrm>
            <a:prstGeom prst="rect">
              <a:avLst/>
            </a:prstGeom>
            <a:noFill/>
          </p:spPr>
          <p:txBody>
            <a:bodyPr wrap="square" rtlCol="0">
              <a:spAutoFit/>
            </a:bodyPr>
            <a:lstStyle/>
            <a:p>
              <a:r>
                <a:rPr lang="en-US" dirty="0" smtClean="0">
                  <a:solidFill>
                    <a:schemeClr val="bg1"/>
                  </a:solidFill>
                  <a:latin typeface="HelveticaNeueLT Std Cn"/>
                </a:rPr>
                <a:t>Small Bracelet</a:t>
              </a:r>
              <a:endParaRPr lang="en-US" dirty="0" smtClean="0">
                <a:solidFill>
                  <a:schemeClr val="bg1"/>
                </a:solidFill>
                <a:latin typeface="HelveticaNeueLT Std Cn"/>
              </a:endParaRPr>
            </a:p>
          </p:txBody>
        </p:sp>
      </p:grpSp>
      <p:pic>
        <p:nvPicPr>
          <p:cNvPr id="9" name="Picture 8" descr="startstopPre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3783" y="2109946"/>
            <a:ext cx="5363860" cy="2298798"/>
          </a:xfrm>
          <a:prstGeom prst="rect">
            <a:avLst/>
          </a:prstGeom>
        </p:spPr>
      </p:pic>
    </p:spTree>
    <p:extLst>
      <p:ext uri="{BB962C8B-B14F-4D97-AF65-F5344CB8AC3E}">
        <p14:creationId xmlns:p14="http://schemas.microsoft.com/office/powerpoint/2010/main" val="7018020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Monjolo</a:t>
            </a:r>
            <a:r>
              <a:rPr lang="en-US" dirty="0" smtClean="0"/>
              <a:t> Principle</a:t>
            </a:r>
            <a:endParaRPr lang="en-US" dirty="0"/>
          </a:p>
        </p:txBody>
      </p:sp>
      <p:sp>
        <p:nvSpPr>
          <p:cNvPr id="9" name="Content Placeholder 2"/>
          <p:cNvSpPr>
            <a:spLocks noGrp="1"/>
          </p:cNvSpPr>
          <p:nvPr>
            <p:ph idx="1"/>
          </p:nvPr>
        </p:nvSpPr>
        <p:spPr>
          <a:xfrm>
            <a:off x="463550" y="977901"/>
            <a:ext cx="4844704" cy="3789364"/>
          </a:xfrm>
        </p:spPr>
        <p:txBody>
          <a:bodyPr/>
          <a:lstStyle/>
          <a:p>
            <a:pPr marL="0" indent="0">
              <a:buNone/>
            </a:pPr>
            <a:r>
              <a:rPr lang="en-US" dirty="0" err="1" smtClean="0"/>
              <a:t>Monjolo</a:t>
            </a:r>
            <a:r>
              <a:rPr lang="en-US" dirty="0" smtClean="0"/>
              <a:t>: Portuguese water hammer</a:t>
            </a:r>
          </a:p>
          <a:p>
            <a:pPr marL="0" indent="0">
              <a:buNone/>
            </a:pPr>
            <a:endParaRPr lang="en-US" dirty="0" smtClean="0"/>
          </a:p>
          <a:p>
            <a:pPr marL="0" indent="0">
              <a:buNone/>
            </a:pPr>
            <a:endParaRPr lang="en-US" dirty="0"/>
          </a:p>
          <a:p>
            <a:pPr marL="0" indent="0">
              <a:buNone/>
            </a:pPr>
            <a:r>
              <a:rPr lang="en-US" dirty="0"/>
              <a:t>In an energy harvesting system</a:t>
            </a:r>
            <a:r>
              <a:rPr lang="en-US" dirty="0" smtClean="0"/>
              <a:t>:</a:t>
            </a:r>
            <a:endParaRPr lang="en-US" dirty="0"/>
          </a:p>
          <a:p>
            <a:pPr marL="0" indent="0" algn="ctr">
              <a:buNone/>
            </a:pPr>
            <a:r>
              <a:rPr lang="en-US" dirty="0"/>
              <a:t>The rate at which energy is harvested </a:t>
            </a:r>
            <a:br>
              <a:rPr lang="en-US" dirty="0"/>
            </a:br>
            <a:r>
              <a:rPr lang="en-US" dirty="0"/>
              <a:t>is proportional to the intensity of the measured </a:t>
            </a:r>
            <a:r>
              <a:rPr lang="en-US" dirty="0" smtClean="0"/>
              <a:t>phenomenon</a:t>
            </a:r>
          </a:p>
          <a:p>
            <a:pPr marL="0" indent="0" algn="ctr">
              <a:buNone/>
            </a:pPr>
            <a:endParaRPr lang="en-US" dirty="0"/>
          </a:p>
          <a:p>
            <a:pPr marL="0" indent="0" algn="ctr">
              <a:buNone/>
            </a:pPr>
            <a:endParaRPr lang="en-US" dirty="0" smtClean="0"/>
          </a:p>
          <a:p>
            <a:pPr marL="0" indent="0">
              <a:buNone/>
            </a:pPr>
            <a:r>
              <a:rPr lang="en-US" dirty="0" smtClean="0"/>
              <a:t>The energy harvester </a:t>
            </a:r>
            <a:r>
              <a:rPr lang="en-US" i="1" dirty="0" smtClean="0"/>
              <a:t>is</a:t>
            </a:r>
            <a:r>
              <a:rPr lang="en-US" dirty="0" smtClean="0"/>
              <a:t> the sensor</a:t>
            </a:r>
            <a:endParaRPr lang="en-US" dirty="0"/>
          </a:p>
          <a:p>
            <a:pPr marL="0" indent="0">
              <a:buNone/>
            </a:pPr>
            <a:endParaRPr lang="en-US" dirty="0" smtClean="0"/>
          </a:p>
        </p:txBody>
      </p:sp>
      <p:sp>
        <p:nvSpPr>
          <p:cNvPr id="4" name="Slide Number Placeholder 3"/>
          <p:cNvSpPr>
            <a:spLocks noGrp="1"/>
          </p:cNvSpPr>
          <p:nvPr>
            <p:ph type="sldNum" sz="quarter" idx="4"/>
          </p:nvPr>
        </p:nvSpPr>
        <p:spPr/>
        <p:txBody>
          <a:bodyPr/>
          <a:lstStyle/>
          <a:p>
            <a:fld id="{84820329-EE3A-46B8-BEB3-A3786EA2FE75}" type="slidenum">
              <a:rPr lang="en-US" smtClean="0"/>
              <a:pPr/>
              <a:t>4</a:t>
            </a:fld>
            <a:endParaRPr lang="en-US" dirty="0"/>
          </a:p>
        </p:txBody>
      </p:sp>
      <p:pic>
        <p:nvPicPr>
          <p:cNvPr id="6" name="Picture 5"/>
          <p:cNvPicPr>
            <a:picLocks noChangeAspect="1"/>
          </p:cNvPicPr>
          <p:nvPr/>
        </p:nvPicPr>
        <p:blipFill>
          <a:blip r:embed="rId3"/>
          <a:stretch>
            <a:fillRect/>
          </a:stretch>
        </p:blipFill>
        <p:spPr>
          <a:xfrm>
            <a:off x="5624513" y="810602"/>
            <a:ext cx="3121872" cy="3517603"/>
          </a:xfrm>
          <a:prstGeom prst="rect">
            <a:avLst/>
          </a:prstGeom>
        </p:spPr>
      </p:pic>
    </p:spTree>
    <p:extLst>
      <p:ext uri="{BB962C8B-B14F-4D97-AF65-F5344CB8AC3E}">
        <p14:creationId xmlns:p14="http://schemas.microsoft.com/office/powerpoint/2010/main" val="30880842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Criteria</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457200" indent="-457200">
              <a:buFont typeface="+mj-lt"/>
              <a:buAutoNum type="arabicParenR"/>
            </a:pPr>
            <a:r>
              <a:rPr lang="en-US" dirty="0" smtClean="0">
                <a:solidFill>
                  <a:srgbClr val="376092"/>
                </a:solidFill>
              </a:rPr>
              <a:t>How does it work at various water temperatures?</a:t>
            </a:r>
            <a:br>
              <a:rPr lang="en-US" dirty="0" smtClean="0">
                <a:solidFill>
                  <a:srgbClr val="376092"/>
                </a:solidFill>
              </a:rPr>
            </a:br>
            <a:endParaRPr lang="en-US" dirty="0" smtClean="0">
              <a:solidFill>
                <a:srgbClr val="376092"/>
              </a:solidFill>
            </a:endParaRPr>
          </a:p>
          <a:p>
            <a:pPr marL="457200" indent="-457200">
              <a:buFont typeface="+mj-lt"/>
              <a:buAutoNum type="arabicParenR"/>
            </a:pPr>
            <a:r>
              <a:rPr lang="en-US" dirty="0" smtClean="0">
                <a:solidFill>
                  <a:srgbClr val="376092"/>
                </a:solidFill>
              </a:rPr>
              <a:t>How well can it estimate start and stop times?</a:t>
            </a:r>
            <a:br>
              <a:rPr lang="en-US" dirty="0" smtClean="0">
                <a:solidFill>
                  <a:srgbClr val="376092"/>
                </a:solidFill>
              </a:rPr>
            </a:br>
            <a:endParaRPr lang="en-US" dirty="0" smtClean="0">
              <a:solidFill>
                <a:srgbClr val="376092"/>
              </a:solidFill>
            </a:endParaRPr>
          </a:p>
          <a:p>
            <a:pPr marL="457200" indent="-457200">
              <a:buFont typeface="+mj-lt"/>
              <a:buAutoNum type="arabicParenR"/>
            </a:pPr>
            <a:r>
              <a:rPr lang="en-US" dirty="0" smtClean="0"/>
              <a:t>How well does it work on a real shower?</a:t>
            </a:r>
          </a:p>
          <a:p>
            <a:pPr marL="457200" indent="-457200">
              <a:buFont typeface="+mj-lt"/>
              <a:buAutoNum type="arabicParenR"/>
            </a:pPr>
            <a:endParaRPr lang="en-US" dirty="0"/>
          </a:p>
          <a:p>
            <a:pPr marL="457200" indent="-457200">
              <a:buFont typeface="+mj-lt"/>
              <a:buAutoNum type="arabicParenR"/>
            </a:pPr>
            <a:r>
              <a:rPr lang="en-US" dirty="0">
                <a:solidFill>
                  <a:schemeClr val="accent1">
                    <a:lumMod val="75000"/>
                  </a:schemeClr>
                </a:solidFill>
              </a:rPr>
              <a:t>What other applications can it be used for?</a:t>
            </a:r>
          </a:p>
          <a:p>
            <a:pPr marL="0" indent="0">
              <a:buNone/>
            </a:pPr>
            <a:endParaRPr lang="en-US" dirty="0" smtClean="0"/>
          </a:p>
        </p:txBody>
      </p:sp>
      <p:sp>
        <p:nvSpPr>
          <p:cNvPr id="4" name="Slide Number Placeholder 3"/>
          <p:cNvSpPr>
            <a:spLocks noGrp="1"/>
          </p:cNvSpPr>
          <p:nvPr>
            <p:ph type="sldNum" sz="quarter" idx="4"/>
          </p:nvPr>
        </p:nvSpPr>
        <p:spPr/>
        <p:txBody>
          <a:bodyPr/>
          <a:lstStyle/>
          <a:p>
            <a:fld id="{84820329-EE3A-46B8-BEB3-A3786EA2FE75}" type="slidenum">
              <a:rPr lang="en-US" smtClean="0"/>
              <a:pPr/>
              <a:t>40</a:t>
            </a:fld>
            <a:endParaRPr lang="en-US" dirty="0"/>
          </a:p>
        </p:txBody>
      </p:sp>
    </p:spTree>
    <p:extLst>
      <p:ext uri="{BB962C8B-B14F-4D97-AF65-F5344CB8AC3E}">
        <p14:creationId xmlns:p14="http://schemas.microsoft.com/office/powerpoint/2010/main" val="3390343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Showers</a:t>
            </a:r>
            <a:endParaRPr lang="en-US" dirty="0"/>
          </a:p>
        </p:txBody>
      </p:sp>
      <p:sp>
        <p:nvSpPr>
          <p:cNvPr id="3" name="Content Placeholder 2"/>
          <p:cNvSpPr>
            <a:spLocks noGrp="1"/>
          </p:cNvSpPr>
          <p:nvPr>
            <p:ph idx="1"/>
          </p:nvPr>
        </p:nvSpPr>
        <p:spPr/>
        <p:txBody>
          <a:bodyPr/>
          <a:lstStyle/>
          <a:p>
            <a:pPr marL="0" indent="0">
              <a:buNone/>
            </a:pPr>
            <a:r>
              <a:rPr lang="en-US" dirty="0" smtClean="0"/>
              <a:t>Shower started at time zero and continued for over ten minutes</a:t>
            </a:r>
            <a:endParaRPr lang="en-US" dirty="0"/>
          </a:p>
          <a:p>
            <a:pPr marL="0" indent="0">
              <a:buNone/>
            </a:pPr>
            <a:endParaRPr lang="en-US" dirty="0" smtClean="0"/>
          </a:p>
        </p:txBody>
      </p:sp>
      <p:sp>
        <p:nvSpPr>
          <p:cNvPr id="4" name="Slide Number Placeholder 3"/>
          <p:cNvSpPr>
            <a:spLocks noGrp="1"/>
          </p:cNvSpPr>
          <p:nvPr>
            <p:ph type="sldNum" sz="quarter" idx="4"/>
          </p:nvPr>
        </p:nvSpPr>
        <p:spPr/>
        <p:txBody>
          <a:bodyPr/>
          <a:lstStyle/>
          <a:p>
            <a:fld id="{84820329-EE3A-46B8-BEB3-A3786EA2FE75}" type="slidenum">
              <a:rPr lang="en-US" smtClean="0"/>
              <a:pPr/>
              <a:t>41</a:t>
            </a:fld>
            <a:endParaRPr lang="en-US" dirty="0"/>
          </a:p>
        </p:txBody>
      </p:sp>
      <p:pic>
        <p:nvPicPr>
          <p:cNvPr id="9" name="Picture 8" descr="showerPre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558" y="1618587"/>
            <a:ext cx="6623072" cy="2838459"/>
          </a:xfrm>
          <a:prstGeom prst="rect">
            <a:avLst/>
          </a:prstGeom>
        </p:spPr>
      </p:pic>
      <p:grpSp>
        <p:nvGrpSpPr>
          <p:cNvPr id="10" name="Group 9"/>
          <p:cNvGrpSpPr/>
          <p:nvPr/>
        </p:nvGrpSpPr>
        <p:grpSpPr>
          <a:xfrm>
            <a:off x="2955786" y="4457046"/>
            <a:ext cx="2138088" cy="369332"/>
            <a:chOff x="2955786" y="3944589"/>
            <a:chExt cx="2138088" cy="369332"/>
          </a:xfrm>
        </p:grpSpPr>
        <p:sp>
          <p:nvSpPr>
            <p:cNvPr id="11" name="Oval 10"/>
            <p:cNvSpPr/>
            <p:nvPr/>
          </p:nvSpPr>
          <p:spPr>
            <a:xfrm>
              <a:off x="2955786" y="4070238"/>
              <a:ext cx="148548" cy="148548"/>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3119188" y="3944589"/>
              <a:ext cx="1974686" cy="369332"/>
            </a:xfrm>
            <a:prstGeom prst="rect">
              <a:avLst/>
            </a:prstGeom>
            <a:noFill/>
          </p:spPr>
          <p:txBody>
            <a:bodyPr wrap="square" rtlCol="0">
              <a:spAutoFit/>
            </a:bodyPr>
            <a:lstStyle/>
            <a:p>
              <a:r>
                <a:rPr lang="en-US" dirty="0" smtClean="0">
                  <a:solidFill>
                    <a:schemeClr val="bg1"/>
                  </a:solidFill>
                  <a:latin typeface="HelveticaNeueLT Std Cn"/>
                </a:rPr>
                <a:t>Small Bracelet</a:t>
              </a:r>
              <a:endParaRPr lang="en-US" dirty="0" smtClean="0">
                <a:solidFill>
                  <a:schemeClr val="bg1"/>
                </a:solidFill>
                <a:latin typeface="HelveticaNeueLT Std Cn"/>
              </a:endParaRPr>
            </a:p>
          </p:txBody>
        </p:sp>
      </p:grpSp>
    </p:spTree>
    <p:extLst>
      <p:ext uri="{BB962C8B-B14F-4D97-AF65-F5344CB8AC3E}">
        <p14:creationId xmlns:p14="http://schemas.microsoft.com/office/powerpoint/2010/main" val="24554396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howerPre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558" y="1618587"/>
            <a:ext cx="6623072" cy="2838459"/>
          </a:xfrm>
          <a:prstGeom prst="rect">
            <a:avLst/>
          </a:prstGeom>
        </p:spPr>
      </p:pic>
      <p:grpSp>
        <p:nvGrpSpPr>
          <p:cNvPr id="9" name="Group 8"/>
          <p:cNvGrpSpPr/>
          <p:nvPr/>
        </p:nvGrpSpPr>
        <p:grpSpPr>
          <a:xfrm>
            <a:off x="2955786" y="4457046"/>
            <a:ext cx="2138088" cy="369332"/>
            <a:chOff x="2955786" y="3944589"/>
            <a:chExt cx="2138088" cy="369332"/>
          </a:xfrm>
        </p:grpSpPr>
        <p:sp>
          <p:nvSpPr>
            <p:cNvPr id="10" name="Oval 9"/>
            <p:cNvSpPr/>
            <p:nvPr/>
          </p:nvSpPr>
          <p:spPr>
            <a:xfrm>
              <a:off x="2955786" y="4070238"/>
              <a:ext cx="148548" cy="148548"/>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119188" y="3944589"/>
              <a:ext cx="1974686" cy="369332"/>
            </a:xfrm>
            <a:prstGeom prst="rect">
              <a:avLst/>
            </a:prstGeom>
            <a:noFill/>
          </p:spPr>
          <p:txBody>
            <a:bodyPr wrap="square" rtlCol="0">
              <a:spAutoFit/>
            </a:bodyPr>
            <a:lstStyle/>
            <a:p>
              <a:r>
                <a:rPr lang="en-US" dirty="0" smtClean="0">
                  <a:solidFill>
                    <a:schemeClr val="bg1"/>
                  </a:solidFill>
                  <a:latin typeface="HelveticaNeueLT Std Cn"/>
                </a:rPr>
                <a:t>Small Bracelet</a:t>
              </a:r>
              <a:endParaRPr lang="en-US" dirty="0" smtClean="0">
                <a:solidFill>
                  <a:schemeClr val="bg1"/>
                </a:solidFill>
                <a:latin typeface="HelveticaNeueLT Std Cn"/>
              </a:endParaRPr>
            </a:p>
          </p:txBody>
        </p:sp>
      </p:grpSp>
      <p:sp>
        <p:nvSpPr>
          <p:cNvPr id="2" name="Title 1"/>
          <p:cNvSpPr>
            <a:spLocks noGrp="1"/>
          </p:cNvSpPr>
          <p:nvPr>
            <p:ph type="title"/>
          </p:nvPr>
        </p:nvSpPr>
        <p:spPr/>
        <p:txBody>
          <a:bodyPr/>
          <a:lstStyle/>
          <a:p>
            <a:r>
              <a:rPr lang="en-US" dirty="0" smtClean="0"/>
              <a:t>Real Showers</a:t>
            </a: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smtClean="0"/>
          </a:p>
        </p:txBody>
      </p:sp>
      <p:sp>
        <p:nvSpPr>
          <p:cNvPr id="4" name="Slide Number Placeholder 3"/>
          <p:cNvSpPr>
            <a:spLocks noGrp="1"/>
          </p:cNvSpPr>
          <p:nvPr>
            <p:ph type="sldNum" sz="quarter" idx="4"/>
          </p:nvPr>
        </p:nvSpPr>
        <p:spPr/>
        <p:txBody>
          <a:bodyPr/>
          <a:lstStyle/>
          <a:p>
            <a:fld id="{84820329-EE3A-46B8-BEB3-A3786EA2FE75}" type="slidenum">
              <a:rPr lang="en-US" smtClean="0"/>
              <a:pPr/>
              <a:t>42</a:t>
            </a:fld>
            <a:endParaRPr lang="en-US" dirty="0"/>
          </a:p>
        </p:txBody>
      </p:sp>
      <p:sp>
        <p:nvSpPr>
          <p:cNvPr id="7" name="Oval 6"/>
          <p:cNvSpPr/>
          <p:nvPr/>
        </p:nvSpPr>
        <p:spPr>
          <a:xfrm rot="2382200">
            <a:off x="2661173" y="1740400"/>
            <a:ext cx="587754" cy="1695524"/>
          </a:xfrm>
          <a:prstGeom prst="ellipse">
            <a:avLst/>
          </a:prstGeom>
          <a:noFill/>
          <a:ln w="3810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5998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howerPre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558" y="1618587"/>
            <a:ext cx="6623072" cy="2838459"/>
          </a:xfrm>
          <a:prstGeom prst="rect">
            <a:avLst/>
          </a:prstGeom>
        </p:spPr>
      </p:pic>
      <p:grpSp>
        <p:nvGrpSpPr>
          <p:cNvPr id="13" name="Group 12"/>
          <p:cNvGrpSpPr/>
          <p:nvPr/>
        </p:nvGrpSpPr>
        <p:grpSpPr>
          <a:xfrm>
            <a:off x="2955786" y="4457046"/>
            <a:ext cx="2138088" cy="369332"/>
            <a:chOff x="2955786" y="3944589"/>
            <a:chExt cx="2138088" cy="369332"/>
          </a:xfrm>
        </p:grpSpPr>
        <p:sp>
          <p:nvSpPr>
            <p:cNvPr id="14" name="Oval 13"/>
            <p:cNvSpPr/>
            <p:nvPr/>
          </p:nvSpPr>
          <p:spPr>
            <a:xfrm>
              <a:off x="2955786" y="4070238"/>
              <a:ext cx="148548" cy="148548"/>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3119188" y="3944589"/>
              <a:ext cx="1974686" cy="369332"/>
            </a:xfrm>
            <a:prstGeom prst="rect">
              <a:avLst/>
            </a:prstGeom>
            <a:noFill/>
          </p:spPr>
          <p:txBody>
            <a:bodyPr wrap="square" rtlCol="0">
              <a:spAutoFit/>
            </a:bodyPr>
            <a:lstStyle/>
            <a:p>
              <a:r>
                <a:rPr lang="en-US" dirty="0" smtClean="0">
                  <a:solidFill>
                    <a:schemeClr val="bg1"/>
                  </a:solidFill>
                  <a:latin typeface="HelveticaNeueLT Std Cn"/>
                </a:rPr>
                <a:t>Small Bracelet</a:t>
              </a:r>
              <a:endParaRPr lang="en-US" dirty="0" smtClean="0">
                <a:solidFill>
                  <a:schemeClr val="bg1"/>
                </a:solidFill>
                <a:latin typeface="HelveticaNeueLT Std Cn"/>
              </a:endParaRPr>
            </a:p>
          </p:txBody>
        </p:sp>
      </p:grpSp>
      <p:sp>
        <p:nvSpPr>
          <p:cNvPr id="2" name="Title 1"/>
          <p:cNvSpPr>
            <a:spLocks noGrp="1"/>
          </p:cNvSpPr>
          <p:nvPr>
            <p:ph type="title"/>
          </p:nvPr>
        </p:nvSpPr>
        <p:spPr/>
        <p:txBody>
          <a:bodyPr/>
          <a:lstStyle/>
          <a:p>
            <a:r>
              <a:rPr lang="en-US" dirty="0" smtClean="0"/>
              <a:t>Real Showers</a:t>
            </a: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smtClean="0"/>
          </a:p>
        </p:txBody>
      </p:sp>
      <p:sp>
        <p:nvSpPr>
          <p:cNvPr id="4" name="Slide Number Placeholder 3"/>
          <p:cNvSpPr>
            <a:spLocks noGrp="1"/>
          </p:cNvSpPr>
          <p:nvPr>
            <p:ph type="sldNum" sz="quarter" idx="4"/>
          </p:nvPr>
        </p:nvSpPr>
        <p:spPr/>
        <p:txBody>
          <a:bodyPr/>
          <a:lstStyle/>
          <a:p>
            <a:fld id="{84820329-EE3A-46B8-BEB3-A3786EA2FE75}" type="slidenum">
              <a:rPr lang="en-US" smtClean="0"/>
              <a:pPr/>
              <a:t>43</a:t>
            </a:fld>
            <a:endParaRPr lang="en-US" dirty="0"/>
          </a:p>
        </p:txBody>
      </p:sp>
      <p:sp>
        <p:nvSpPr>
          <p:cNvPr id="7" name="Oval 6"/>
          <p:cNvSpPr/>
          <p:nvPr/>
        </p:nvSpPr>
        <p:spPr>
          <a:xfrm>
            <a:off x="5952507" y="2855670"/>
            <a:ext cx="972885" cy="698180"/>
          </a:xfrm>
          <a:prstGeom prst="ellipse">
            <a:avLst/>
          </a:prstGeom>
          <a:noFill/>
          <a:ln w="3810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04299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howerPre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558" y="1618587"/>
            <a:ext cx="6623072" cy="2838459"/>
          </a:xfrm>
          <a:prstGeom prst="rect">
            <a:avLst/>
          </a:prstGeom>
        </p:spPr>
      </p:pic>
      <p:grpSp>
        <p:nvGrpSpPr>
          <p:cNvPr id="9" name="Group 8"/>
          <p:cNvGrpSpPr/>
          <p:nvPr/>
        </p:nvGrpSpPr>
        <p:grpSpPr>
          <a:xfrm>
            <a:off x="2955786" y="4457046"/>
            <a:ext cx="2138088" cy="369332"/>
            <a:chOff x="2955786" y="3944589"/>
            <a:chExt cx="2138088" cy="369332"/>
          </a:xfrm>
        </p:grpSpPr>
        <p:sp>
          <p:nvSpPr>
            <p:cNvPr id="10" name="Oval 9"/>
            <p:cNvSpPr/>
            <p:nvPr/>
          </p:nvSpPr>
          <p:spPr>
            <a:xfrm>
              <a:off x="2955786" y="4070238"/>
              <a:ext cx="148548" cy="148548"/>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119188" y="3944589"/>
              <a:ext cx="1974686" cy="369332"/>
            </a:xfrm>
            <a:prstGeom prst="rect">
              <a:avLst/>
            </a:prstGeom>
            <a:noFill/>
          </p:spPr>
          <p:txBody>
            <a:bodyPr wrap="square" rtlCol="0">
              <a:spAutoFit/>
            </a:bodyPr>
            <a:lstStyle/>
            <a:p>
              <a:r>
                <a:rPr lang="en-US" dirty="0" smtClean="0">
                  <a:solidFill>
                    <a:schemeClr val="bg1"/>
                  </a:solidFill>
                  <a:latin typeface="HelveticaNeueLT Std Cn"/>
                </a:rPr>
                <a:t>Small Bracelet</a:t>
              </a:r>
              <a:endParaRPr lang="en-US" dirty="0" smtClean="0">
                <a:solidFill>
                  <a:schemeClr val="bg1"/>
                </a:solidFill>
                <a:latin typeface="HelveticaNeueLT Std Cn"/>
              </a:endParaRPr>
            </a:p>
          </p:txBody>
        </p:sp>
      </p:grpSp>
      <p:sp>
        <p:nvSpPr>
          <p:cNvPr id="2" name="Title 1"/>
          <p:cNvSpPr>
            <a:spLocks noGrp="1"/>
          </p:cNvSpPr>
          <p:nvPr>
            <p:ph type="title"/>
          </p:nvPr>
        </p:nvSpPr>
        <p:spPr/>
        <p:txBody>
          <a:bodyPr/>
          <a:lstStyle/>
          <a:p>
            <a:r>
              <a:rPr lang="en-US" dirty="0" smtClean="0"/>
              <a:t>Real Showers</a:t>
            </a: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smtClean="0"/>
          </a:p>
        </p:txBody>
      </p:sp>
      <p:sp>
        <p:nvSpPr>
          <p:cNvPr id="4" name="Slide Number Placeholder 3"/>
          <p:cNvSpPr>
            <a:spLocks noGrp="1"/>
          </p:cNvSpPr>
          <p:nvPr>
            <p:ph type="sldNum" sz="quarter" idx="4"/>
          </p:nvPr>
        </p:nvSpPr>
        <p:spPr/>
        <p:txBody>
          <a:bodyPr/>
          <a:lstStyle/>
          <a:p>
            <a:fld id="{84820329-EE3A-46B8-BEB3-A3786EA2FE75}" type="slidenum">
              <a:rPr lang="en-US" smtClean="0"/>
              <a:pPr/>
              <a:t>44</a:t>
            </a:fld>
            <a:endParaRPr lang="en-US" dirty="0"/>
          </a:p>
        </p:txBody>
      </p:sp>
      <p:sp>
        <p:nvSpPr>
          <p:cNvPr id="7" name="Oval 6"/>
          <p:cNvSpPr/>
          <p:nvPr/>
        </p:nvSpPr>
        <p:spPr>
          <a:xfrm>
            <a:off x="6258873" y="2874505"/>
            <a:ext cx="1186372" cy="872281"/>
          </a:xfrm>
          <a:prstGeom prst="ellipse">
            <a:avLst/>
          </a:prstGeom>
          <a:noFill/>
          <a:ln w="38100" cmpd="sng">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2509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Criteria</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457200" indent="-457200">
              <a:buFont typeface="+mj-lt"/>
              <a:buAutoNum type="arabicParenR"/>
            </a:pPr>
            <a:r>
              <a:rPr lang="en-US" dirty="0" smtClean="0">
                <a:solidFill>
                  <a:schemeClr val="accent1">
                    <a:lumMod val="75000"/>
                  </a:schemeClr>
                </a:solidFill>
              </a:rPr>
              <a:t>How does it work at various water temperatures?</a:t>
            </a:r>
            <a:br>
              <a:rPr lang="en-US" dirty="0" smtClean="0">
                <a:solidFill>
                  <a:schemeClr val="accent1">
                    <a:lumMod val="75000"/>
                  </a:schemeClr>
                </a:solidFill>
              </a:rPr>
            </a:br>
            <a:endParaRPr lang="en-US" dirty="0" smtClean="0">
              <a:solidFill>
                <a:schemeClr val="accent1">
                  <a:lumMod val="75000"/>
                </a:schemeClr>
              </a:solidFill>
            </a:endParaRPr>
          </a:p>
          <a:p>
            <a:pPr marL="457200" indent="-457200">
              <a:buFont typeface="+mj-lt"/>
              <a:buAutoNum type="arabicParenR"/>
            </a:pPr>
            <a:r>
              <a:rPr lang="en-US" dirty="0" smtClean="0">
                <a:solidFill>
                  <a:srgbClr val="376092"/>
                </a:solidFill>
              </a:rPr>
              <a:t>How well can it estimate start and stop times?</a:t>
            </a:r>
            <a:br>
              <a:rPr lang="en-US" dirty="0" smtClean="0">
                <a:solidFill>
                  <a:srgbClr val="376092"/>
                </a:solidFill>
              </a:rPr>
            </a:br>
            <a:endParaRPr lang="en-US" dirty="0" smtClean="0">
              <a:solidFill>
                <a:srgbClr val="376092"/>
              </a:solidFill>
            </a:endParaRPr>
          </a:p>
          <a:p>
            <a:pPr marL="457200" indent="-457200">
              <a:buFont typeface="+mj-lt"/>
              <a:buAutoNum type="arabicParenR"/>
            </a:pPr>
            <a:r>
              <a:rPr lang="en-US" dirty="0" smtClean="0">
                <a:solidFill>
                  <a:srgbClr val="376092"/>
                </a:solidFill>
              </a:rPr>
              <a:t>How well does it work on a real shower?</a:t>
            </a:r>
          </a:p>
          <a:p>
            <a:pPr marL="457200" indent="-457200">
              <a:buFont typeface="+mj-lt"/>
              <a:buAutoNum type="arabicParenR"/>
            </a:pPr>
            <a:endParaRPr lang="en-US" dirty="0" smtClean="0"/>
          </a:p>
          <a:p>
            <a:pPr marL="457200" indent="-457200">
              <a:buFont typeface="+mj-lt"/>
              <a:buAutoNum type="arabicParenR"/>
            </a:pPr>
            <a:r>
              <a:rPr lang="en-US" dirty="0"/>
              <a:t>What other applications can it be used for</a:t>
            </a:r>
            <a:r>
              <a:rPr lang="en-US" dirty="0" smtClean="0"/>
              <a:t>?</a:t>
            </a: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pPr/>
              <a:t>45</a:t>
            </a:fld>
            <a:endParaRPr lang="en-US" dirty="0"/>
          </a:p>
        </p:txBody>
      </p:sp>
    </p:spTree>
    <p:extLst>
      <p:ext uri="{BB962C8B-B14F-4D97-AF65-F5344CB8AC3E}">
        <p14:creationId xmlns:p14="http://schemas.microsoft.com/office/powerpoint/2010/main" val="19588228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Extending the Idea</a:t>
            </a:r>
            <a:endParaRPr lang="en-US" dirty="0"/>
          </a:p>
        </p:txBody>
      </p:sp>
      <p:sp>
        <p:nvSpPr>
          <p:cNvPr id="3" name="Content Placeholder 2"/>
          <p:cNvSpPr>
            <a:spLocks noGrp="1"/>
          </p:cNvSpPr>
          <p:nvPr>
            <p:ph idx="1"/>
          </p:nvPr>
        </p:nvSpPr>
        <p:spPr/>
        <p:txBody>
          <a:bodyPr/>
          <a:lstStyle/>
          <a:p>
            <a:pPr marL="0" indent="0">
              <a:buNone/>
            </a:pPr>
            <a:r>
              <a:rPr lang="en-US" dirty="0" err="1" smtClean="0"/>
              <a:t>Thermes</a:t>
            </a:r>
            <a:r>
              <a:rPr lang="en-US" dirty="0" smtClean="0"/>
              <a:t> can be used anywhere a temperature differential exists</a:t>
            </a:r>
          </a:p>
          <a:p>
            <a:pPr marL="0" indent="0">
              <a:buNone/>
            </a:pPr>
            <a:endParaRPr lang="en-US" dirty="0"/>
          </a:p>
          <a:p>
            <a:pPr marL="0" indent="0">
              <a:buNone/>
            </a:pP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pPr/>
              <a:t>46</a:t>
            </a:fld>
            <a:endParaRPr lang="en-US" dirty="0"/>
          </a:p>
        </p:txBody>
      </p:sp>
      <p:pic>
        <p:nvPicPr>
          <p:cNvPr id="6" name="Picture 5" descr="loadsPre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934" y="1645264"/>
            <a:ext cx="5210688" cy="2977536"/>
          </a:xfrm>
          <a:prstGeom prst="rect">
            <a:avLst/>
          </a:prstGeom>
        </p:spPr>
      </p:pic>
    </p:spTree>
    <p:extLst>
      <p:ext uri="{BB962C8B-B14F-4D97-AF65-F5344CB8AC3E}">
        <p14:creationId xmlns:p14="http://schemas.microsoft.com/office/powerpoint/2010/main" val="20928550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Better heat </a:t>
            </a:r>
            <a:r>
              <a:rPr lang="en-US" dirty="0"/>
              <a:t>r</a:t>
            </a:r>
            <a:r>
              <a:rPr lang="en-US" dirty="0" smtClean="0"/>
              <a:t>ejection</a:t>
            </a:r>
            <a:endParaRPr lang="en-US" dirty="0"/>
          </a:p>
          <a:p>
            <a:pPr lvl="1"/>
            <a:r>
              <a:rPr lang="en-US" dirty="0" smtClean="0"/>
              <a:t>Improved mechanical design is necessary</a:t>
            </a:r>
          </a:p>
          <a:p>
            <a:pPr marL="0" indent="0">
              <a:buNone/>
            </a:pPr>
            <a:endParaRPr lang="en-US" dirty="0"/>
          </a:p>
          <a:p>
            <a:pPr marL="0" indent="0">
              <a:buNone/>
            </a:pPr>
            <a:r>
              <a:rPr lang="en-US" dirty="0" smtClean="0"/>
              <a:t>Cost of device</a:t>
            </a:r>
          </a:p>
          <a:p>
            <a:pPr lvl="1"/>
            <a:r>
              <a:rPr lang="en-US" dirty="0" smtClean="0"/>
              <a:t>Small form factor </a:t>
            </a:r>
            <a:r>
              <a:rPr lang="en-US" dirty="0" err="1" smtClean="0"/>
              <a:t>Peltier</a:t>
            </a:r>
            <a:r>
              <a:rPr lang="en-US" dirty="0" smtClean="0"/>
              <a:t> Junctions are expensive</a:t>
            </a:r>
            <a:endParaRPr lang="en-US" dirty="0"/>
          </a:p>
          <a:p>
            <a:pPr marL="0" indent="0">
              <a:buNone/>
            </a:pPr>
            <a:endParaRPr lang="en-US" dirty="0" smtClean="0"/>
          </a:p>
          <a:p>
            <a:pPr marL="0" indent="0">
              <a:buNone/>
            </a:pPr>
            <a:r>
              <a:rPr lang="en-US" dirty="0" smtClean="0"/>
              <a:t>Long-term deployment</a:t>
            </a:r>
          </a:p>
          <a:p>
            <a:pPr lvl="1"/>
            <a:r>
              <a:rPr lang="en-US" dirty="0" smtClean="0"/>
              <a:t>What kind of data can we gain from continuous data collection?</a:t>
            </a: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pPr/>
              <a:t>47</a:t>
            </a:fld>
            <a:endParaRPr lang="en-US" dirty="0"/>
          </a:p>
        </p:txBody>
      </p:sp>
    </p:spTree>
    <p:extLst>
      <p:ext uri="{BB962C8B-B14F-4D97-AF65-F5344CB8AC3E}">
        <p14:creationId xmlns:p14="http://schemas.microsoft.com/office/powerpoint/2010/main" val="16793743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463549" y="977900"/>
            <a:ext cx="4685001" cy="3644900"/>
          </a:xfrm>
        </p:spPr>
        <p:txBody>
          <a:bodyPr/>
          <a:lstStyle/>
          <a:p>
            <a:pPr marL="0" indent="0">
              <a:buNone/>
            </a:pPr>
            <a:r>
              <a:rPr lang="en-US" dirty="0" err="1" smtClean="0"/>
              <a:t>Thermes</a:t>
            </a:r>
            <a:endParaRPr lang="en-US" dirty="0" smtClean="0"/>
          </a:p>
          <a:p>
            <a:pPr marL="0" indent="0">
              <a:buNone/>
            </a:pPr>
            <a:r>
              <a:rPr lang="en-US" dirty="0" smtClean="0"/>
              <a:t>Energy-neutral </a:t>
            </a:r>
            <a:r>
              <a:rPr lang="en-US" dirty="0"/>
              <a:t>t</a:t>
            </a:r>
            <a:r>
              <a:rPr lang="en-US" dirty="0" smtClean="0"/>
              <a:t>hermal </a:t>
            </a:r>
            <a:r>
              <a:rPr lang="en-US" dirty="0"/>
              <a:t>s</a:t>
            </a:r>
            <a:r>
              <a:rPr lang="en-US" dirty="0" smtClean="0"/>
              <a:t>ensing</a:t>
            </a:r>
          </a:p>
          <a:p>
            <a:pPr marL="0" indent="0">
              <a:buNone/>
            </a:pPr>
            <a:endParaRPr lang="en-US" dirty="0" smtClean="0"/>
          </a:p>
          <a:p>
            <a:pPr marL="0" indent="0">
              <a:buNone/>
            </a:pPr>
            <a:r>
              <a:rPr lang="en-US" dirty="0" smtClean="0"/>
              <a:t>Reductionist Sensing</a:t>
            </a:r>
            <a:endParaRPr lang="en-US" dirty="0"/>
          </a:p>
          <a:p>
            <a:pPr marL="0" indent="0">
              <a:buNone/>
            </a:pPr>
            <a:endParaRPr lang="en-US" dirty="0"/>
          </a:p>
          <a:p>
            <a:pPr marL="0" indent="0">
              <a:buNone/>
            </a:pPr>
            <a:r>
              <a:rPr lang="en-US" dirty="0" smtClean="0"/>
              <a:t>A new tool for ubiquitous and continuous sensing</a:t>
            </a:r>
          </a:p>
        </p:txBody>
      </p:sp>
      <p:sp>
        <p:nvSpPr>
          <p:cNvPr id="4" name="Slide Number Placeholder 3"/>
          <p:cNvSpPr>
            <a:spLocks noGrp="1"/>
          </p:cNvSpPr>
          <p:nvPr>
            <p:ph type="sldNum" sz="quarter" idx="4"/>
          </p:nvPr>
        </p:nvSpPr>
        <p:spPr/>
        <p:txBody>
          <a:bodyPr/>
          <a:lstStyle/>
          <a:p>
            <a:fld id="{84820329-EE3A-46B8-BEB3-A3786EA2FE75}" type="slidenum">
              <a:rPr lang="en-US" smtClean="0"/>
              <a:pPr/>
              <a:t>48</a:t>
            </a:fld>
            <a:endParaRPr lang="en-US" dirty="0"/>
          </a:p>
        </p:txBody>
      </p:sp>
      <p:pic>
        <p:nvPicPr>
          <p:cNvPr id="5" name="Picture 4" descr="hotspring_on_pipe_1000x659.jpg"/>
          <p:cNvPicPr>
            <a:picLocks noChangeAspect="1"/>
          </p:cNvPicPr>
          <p:nvPr/>
        </p:nvPicPr>
        <p:blipFill rotWithShape="1">
          <a:blip r:embed="rId3">
            <a:extLst>
              <a:ext uri="{28A0092B-C50C-407E-A947-70E740481C1C}">
                <a14:useLocalDpi xmlns:a14="http://schemas.microsoft.com/office/drawing/2010/main" val="0"/>
              </a:ext>
            </a:extLst>
          </a:blip>
          <a:srcRect l="23817" r="20805"/>
          <a:stretch/>
        </p:blipFill>
        <p:spPr>
          <a:xfrm>
            <a:off x="5327092" y="617160"/>
            <a:ext cx="3366058" cy="4005640"/>
          </a:xfrm>
          <a:prstGeom prst="rect">
            <a:avLst/>
          </a:prstGeom>
        </p:spPr>
      </p:pic>
    </p:spTree>
    <p:extLst>
      <p:ext uri="{BB962C8B-B14F-4D97-AF65-F5344CB8AC3E}">
        <p14:creationId xmlns:p14="http://schemas.microsoft.com/office/powerpoint/2010/main" val="3193317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600" y="131551"/>
            <a:ext cx="6883400" cy="857250"/>
          </a:xfrm>
          <a:prstGeom prst="rect">
            <a:avLst/>
          </a:prstGeom>
        </p:spPr>
        <p:txBody>
          <a:bodyPr/>
          <a:lstStyle/>
          <a:p>
            <a:r>
              <a:rPr lang="en-US" dirty="0" smtClean="0"/>
              <a:t>Questions?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4958868"/>
              </p:ext>
            </p:extLst>
          </p:nvPr>
        </p:nvGraphicFramePr>
        <p:xfrm>
          <a:off x="2593661" y="2078632"/>
          <a:ext cx="4625023" cy="1146810"/>
        </p:xfrm>
        <a:graphic>
          <a:graphicData uri="http://schemas.openxmlformats.org/drawingml/2006/table">
            <a:tbl>
              <a:tblPr firstRow="1" bandRow="1">
                <a:tableStyleId>{5940675A-B579-460E-94D1-54222C63F5DA}</a:tableStyleId>
              </a:tblPr>
              <a:tblGrid>
                <a:gridCol w="1978343"/>
                <a:gridCol w="2646680"/>
              </a:tblGrid>
              <a:tr h="310515">
                <a:tc>
                  <a:txBody>
                    <a:bodyPr/>
                    <a:lstStyle/>
                    <a:p>
                      <a:pPr algn="l"/>
                      <a:r>
                        <a:rPr lang="en-US" altLang="en-US" sz="1400" dirty="0" smtClean="0">
                          <a:solidFill>
                            <a:schemeClr val="bg1"/>
                          </a:solidFill>
                          <a:latin typeface="HelveticaNeueLT Std Cn" charset="0"/>
                        </a:rPr>
                        <a:t>Brad</a:t>
                      </a:r>
                      <a:r>
                        <a:rPr lang="en-US" altLang="en-US" sz="1400" baseline="0" dirty="0" smtClean="0">
                          <a:solidFill>
                            <a:schemeClr val="bg1"/>
                          </a:solidFill>
                          <a:latin typeface="HelveticaNeueLT Std Cn" charset="0"/>
                        </a:rPr>
                        <a:t> Campbell</a:t>
                      </a:r>
                      <a:endParaRPr lang="en-US" sz="1400" dirty="0"/>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en-US" sz="1400" dirty="0" smtClean="0">
                          <a:solidFill>
                            <a:schemeClr val="bg1"/>
                          </a:solidFill>
                          <a:latin typeface="HelveticaNeueLT Std Cn" charset="0"/>
                        </a:rPr>
                        <a:t>bradjc@</a:t>
                      </a:r>
                      <a:r>
                        <a:rPr lang="en-US" altLang="en-US" sz="1400" dirty="0" smtClean="0">
                          <a:solidFill>
                            <a:schemeClr val="bg1"/>
                          </a:solidFill>
                          <a:latin typeface="HelveticaNeueLT Std Cn" charset="0"/>
                        </a:rPr>
                        <a:t>umich.edu</a:t>
                      </a:r>
                      <a:endParaRPr lang="en-US" sz="1400" dirty="0"/>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10515">
                <a:tc>
                  <a:txBody>
                    <a:bodyPr/>
                    <a:lstStyle/>
                    <a:p>
                      <a:pPr algn="l"/>
                      <a:r>
                        <a:rPr lang="en-US" altLang="en-US" sz="1400" dirty="0" smtClean="0">
                          <a:solidFill>
                            <a:schemeClr val="bg1"/>
                          </a:solidFill>
                          <a:latin typeface="HelveticaNeueLT Std Cn" charset="0"/>
                        </a:rPr>
                        <a:t>Branden Ghena</a:t>
                      </a:r>
                      <a:endParaRPr lang="en-US" sz="1400" dirty="0"/>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en-US" sz="1400" dirty="0" smtClean="0">
                          <a:solidFill>
                            <a:schemeClr val="bg1"/>
                          </a:solidFill>
                          <a:latin typeface="HelveticaNeueLT Std Cn" charset="0"/>
                        </a:rPr>
                        <a:t>brghena@umich.edu</a:t>
                      </a:r>
                      <a:endParaRPr lang="en-US" sz="1400" dirty="0"/>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25780">
                <a:tc>
                  <a:txBody>
                    <a:bodyPr/>
                    <a:lstStyle/>
                    <a:p>
                      <a:pPr marL="0" indent="0" algn="l">
                        <a:buNone/>
                      </a:pPr>
                      <a:r>
                        <a:rPr lang="en-US" altLang="en-US" sz="1400" dirty="0" smtClean="0">
                          <a:solidFill>
                            <a:schemeClr val="bg1"/>
                          </a:solidFill>
                          <a:latin typeface="HelveticaNeueLT Std Cn" charset="0"/>
                        </a:rPr>
                        <a:t>Prabal Dutta</a:t>
                      </a:r>
                      <a:endParaRPr lang="en-US" altLang="en-US" sz="1400" dirty="0" smtClean="0">
                        <a:solidFill>
                          <a:schemeClr val="bg1"/>
                        </a:solidFill>
                        <a:latin typeface="HelveticaNeueLT Std Cn"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lgn="l">
                        <a:buNone/>
                      </a:pPr>
                      <a:r>
                        <a:rPr lang="en-US" altLang="en-US" sz="1400" dirty="0" smtClean="0">
                          <a:solidFill>
                            <a:schemeClr val="bg1"/>
                          </a:solidFill>
                          <a:latin typeface="HelveticaNeueLT Std Cn" charset="0"/>
                        </a:rPr>
                        <a:t>prabal@eecs.umich.edu</a:t>
                      </a:r>
                      <a:endParaRPr lang="en-US" altLang="en-US" sz="1400" dirty="0" smtClean="0">
                        <a:solidFill>
                          <a:schemeClr val="bg1"/>
                        </a:solidFill>
                        <a:latin typeface="HelveticaNeueLT Std Cn" charset="0"/>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5" name="Title 3"/>
          <p:cNvSpPr txBox="1">
            <a:spLocks/>
          </p:cNvSpPr>
          <p:nvPr/>
        </p:nvSpPr>
        <p:spPr bwMode="auto">
          <a:xfrm>
            <a:off x="303919" y="1089528"/>
            <a:ext cx="8547100" cy="6990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lvl1pPr algn="ctr" defTabSz="457200" rtl="0" fontAlgn="base">
              <a:spcBef>
                <a:spcPct val="0"/>
              </a:spcBef>
              <a:spcAft>
                <a:spcPct val="0"/>
              </a:spcAft>
              <a:defRPr sz="4400" kern="1200">
                <a:solidFill>
                  <a:schemeClr val="bg1"/>
                </a:solidFill>
                <a:latin typeface="HelveticaNeueLT Std Cn"/>
                <a:ea typeface="MS PGothic" panose="020B0600070205080204" pitchFamily="34" charset="-128"/>
                <a:cs typeface="+mj-cs"/>
              </a:defRPr>
            </a:lvl1pPr>
            <a:lvl2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2pPr>
            <a:lvl3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3pPr>
            <a:lvl4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4pPr>
            <a:lvl5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9pPr>
          </a:lstStyle>
          <a:p>
            <a:r>
              <a:rPr lang="en-US" sz="2000" dirty="0"/>
              <a:t>Energy-Harvesting Thermoelectric </a:t>
            </a:r>
            <a:r>
              <a:rPr lang="en-US" sz="2000" dirty="0" smtClean="0"/>
              <a:t>Sensing</a:t>
            </a:r>
            <a:br>
              <a:rPr lang="en-US" sz="2000" dirty="0" smtClean="0"/>
            </a:br>
            <a:r>
              <a:rPr lang="en-US" sz="2000" dirty="0" smtClean="0"/>
              <a:t>for </a:t>
            </a:r>
            <a:r>
              <a:rPr lang="en-US" sz="2000" dirty="0"/>
              <a:t>Unobtrusive Water and Appliance Metering</a:t>
            </a:r>
            <a:endParaRPr lang="en-US" altLang="en-US" sz="2000" dirty="0" smtClean="0">
              <a:latin typeface="HelveticaNeueLT Std Cn" charset="0"/>
            </a:endParaRPr>
          </a:p>
        </p:txBody>
      </p:sp>
      <p:sp>
        <p:nvSpPr>
          <p:cNvPr id="10" name="Title 3"/>
          <p:cNvSpPr txBox="1">
            <a:spLocks/>
          </p:cNvSpPr>
          <p:nvPr/>
        </p:nvSpPr>
        <p:spPr bwMode="auto">
          <a:xfrm>
            <a:off x="0" y="3309097"/>
            <a:ext cx="9143999" cy="49498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lvl1pPr algn="ctr" defTabSz="457200" rtl="0" fontAlgn="base">
              <a:spcBef>
                <a:spcPct val="0"/>
              </a:spcBef>
              <a:spcAft>
                <a:spcPct val="0"/>
              </a:spcAft>
              <a:defRPr sz="4400" kern="1200">
                <a:solidFill>
                  <a:schemeClr val="bg1"/>
                </a:solidFill>
                <a:latin typeface="HelveticaNeueLT Std Cn"/>
                <a:ea typeface="MS PGothic" panose="020B0600070205080204" pitchFamily="34" charset="-128"/>
                <a:cs typeface="+mj-cs"/>
              </a:defRPr>
            </a:lvl1pPr>
            <a:lvl2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2pPr>
            <a:lvl3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3pPr>
            <a:lvl4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4pPr>
            <a:lvl5pPr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9pPr>
          </a:lstStyle>
          <a:p>
            <a:r>
              <a:rPr lang="en-US" sz="1400" dirty="0" smtClean="0"/>
              <a:t>http://</a:t>
            </a:r>
            <a:r>
              <a:rPr lang="en-US" sz="1400" dirty="0" err="1" smtClean="0"/>
              <a:t>github.com</a:t>
            </a:r>
            <a:r>
              <a:rPr lang="en-US" sz="1400" dirty="0" smtClean="0"/>
              <a:t>/lab11/</a:t>
            </a:r>
            <a:r>
              <a:rPr lang="en-US" sz="1400" dirty="0" err="1" smtClean="0"/>
              <a:t>monjolo</a:t>
            </a:r>
            <a:endParaRPr lang="en-US" altLang="en-US" sz="1400" dirty="0" smtClean="0">
              <a:latin typeface="HelveticaNeueLT Std Cn" charset="0"/>
            </a:endParaRPr>
          </a:p>
        </p:txBody>
      </p:sp>
    </p:spTree>
    <p:extLst>
      <p:ext uri="{BB962C8B-B14F-4D97-AF65-F5344CB8AC3E}">
        <p14:creationId xmlns:p14="http://schemas.microsoft.com/office/powerpoint/2010/main" val="203967269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Our System Design	</a:t>
            </a:r>
            <a:endParaRPr lang="en-US" dirty="0"/>
          </a:p>
        </p:txBody>
      </p:sp>
      <p:sp>
        <p:nvSpPr>
          <p:cNvPr id="3" name="Content Placeholder 2"/>
          <p:cNvSpPr>
            <a:spLocks noGrp="1"/>
          </p:cNvSpPr>
          <p:nvPr>
            <p:ph idx="1"/>
          </p:nvPr>
        </p:nvSpPr>
        <p:spPr/>
        <p:txBody>
          <a:bodyPr/>
          <a:lstStyle/>
          <a:p>
            <a:pPr marL="0" indent="0">
              <a:buNone/>
            </a:pPr>
            <a:r>
              <a:rPr lang="en-US" dirty="0" err="1" smtClean="0"/>
              <a:t>Thermes</a:t>
            </a:r>
            <a:endParaRPr lang="en-US" dirty="0" smtClean="0"/>
          </a:p>
          <a:p>
            <a:pPr lvl="1"/>
            <a:r>
              <a:rPr lang="en-US" dirty="0" smtClean="0"/>
              <a:t>Small form factor</a:t>
            </a:r>
            <a:endParaRPr lang="en-US" dirty="0"/>
          </a:p>
          <a:p>
            <a:pPr lvl="1"/>
            <a:r>
              <a:rPr lang="en-US" dirty="0" smtClean="0"/>
              <a:t>Thermal energy-harvesting </a:t>
            </a:r>
            <a:endParaRPr lang="en-US" dirty="0"/>
          </a:p>
          <a:p>
            <a:pPr lvl="1"/>
            <a:r>
              <a:rPr lang="en-US" dirty="0" smtClean="0"/>
              <a:t>Energy-neutral system</a:t>
            </a:r>
          </a:p>
          <a:p>
            <a:pPr lvl="1"/>
            <a:r>
              <a:rPr lang="en-US" dirty="0" smtClean="0"/>
              <a:t>Wireless communication</a:t>
            </a:r>
          </a:p>
          <a:p>
            <a:pPr marL="0" indent="0">
              <a:buNone/>
            </a:pPr>
            <a:endParaRPr lang="en-US" dirty="0" smtClean="0"/>
          </a:p>
        </p:txBody>
      </p:sp>
      <p:sp>
        <p:nvSpPr>
          <p:cNvPr id="4" name="Slide Number Placeholder 3"/>
          <p:cNvSpPr>
            <a:spLocks noGrp="1"/>
          </p:cNvSpPr>
          <p:nvPr>
            <p:ph type="sldNum" sz="quarter" idx="4"/>
          </p:nvPr>
        </p:nvSpPr>
        <p:spPr/>
        <p:txBody>
          <a:bodyPr/>
          <a:lstStyle/>
          <a:p>
            <a:fld id="{84820329-EE3A-46B8-BEB3-A3786EA2FE75}" type="slidenum">
              <a:rPr lang="en-US" smtClean="0"/>
              <a:t>5</a:t>
            </a:fld>
            <a:endParaRPr lang="en-US" dirty="0"/>
          </a:p>
        </p:txBody>
      </p:sp>
      <p:pic>
        <p:nvPicPr>
          <p:cNvPr id="5" name="Picture 4" descr="hotspring_on_pipe_1000x659.jpg"/>
          <p:cNvPicPr>
            <a:picLocks noChangeAspect="1"/>
          </p:cNvPicPr>
          <p:nvPr/>
        </p:nvPicPr>
        <p:blipFill rotWithShape="1">
          <a:blip r:embed="rId3">
            <a:extLst>
              <a:ext uri="{28A0092B-C50C-407E-A947-70E740481C1C}">
                <a14:useLocalDpi xmlns:a14="http://schemas.microsoft.com/office/drawing/2010/main" val="0"/>
              </a:ext>
            </a:extLst>
          </a:blip>
          <a:srcRect l="23817" r="20805"/>
          <a:stretch/>
        </p:blipFill>
        <p:spPr>
          <a:xfrm>
            <a:off x="5086638" y="617160"/>
            <a:ext cx="3366058" cy="4005640"/>
          </a:xfrm>
          <a:prstGeom prst="rect">
            <a:avLst/>
          </a:prstGeom>
        </p:spPr>
      </p:pic>
    </p:spTree>
    <p:extLst>
      <p:ext uri="{BB962C8B-B14F-4D97-AF65-F5344CB8AC3E}">
        <p14:creationId xmlns:p14="http://schemas.microsoft.com/office/powerpoint/2010/main" val="17869647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Slides</a:t>
            </a: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pPr/>
              <a:t>50</a:t>
            </a:fld>
            <a:endParaRPr lang="en-US" dirty="0"/>
          </a:p>
        </p:txBody>
      </p:sp>
    </p:spTree>
    <p:extLst>
      <p:ext uri="{BB962C8B-B14F-4D97-AF65-F5344CB8AC3E}">
        <p14:creationId xmlns:p14="http://schemas.microsoft.com/office/powerpoint/2010/main" val="20228862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Wired Water Meters</a:t>
            </a: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pPr/>
              <a:t>51</a:t>
            </a:fld>
            <a:endParaRPr lang="en-US" dirty="0"/>
          </a:p>
        </p:txBody>
      </p:sp>
      <p:pic>
        <p:nvPicPr>
          <p:cNvPr id="7" name="Picture 6" descr="Screen Shot 2014-11-05 at 9.55.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127" y="1004855"/>
            <a:ext cx="5060142" cy="3762411"/>
          </a:xfrm>
          <a:prstGeom prst="rect">
            <a:avLst/>
          </a:prstGeom>
        </p:spPr>
      </p:pic>
    </p:spTree>
    <p:extLst>
      <p:ext uri="{BB962C8B-B14F-4D97-AF65-F5344CB8AC3E}">
        <p14:creationId xmlns:p14="http://schemas.microsoft.com/office/powerpoint/2010/main" val="39581701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6747" y="1400505"/>
            <a:ext cx="6107148" cy="3299083"/>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View of a Single Activation</a:t>
            </a: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pPr/>
              <a:t>52</a:t>
            </a:fld>
            <a:endParaRPr lang="en-US" dirty="0"/>
          </a:p>
        </p:txBody>
      </p:sp>
      <p:pic>
        <p:nvPicPr>
          <p:cNvPr id="6" name="Picture 5" descr="activation_trac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747" y="1332827"/>
            <a:ext cx="6107148" cy="3366761"/>
          </a:xfrm>
          <a:prstGeom prst="rect">
            <a:avLst/>
          </a:prstGeom>
        </p:spPr>
      </p:pic>
    </p:spTree>
    <p:extLst>
      <p:ext uri="{BB962C8B-B14F-4D97-AF65-F5344CB8AC3E}">
        <p14:creationId xmlns:p14="http://schemas.microsoft.com/office/powerpoint/2010/main" val="37420712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Harvester Performance</a:t>
            </a:r>
            <a:endParaRPr lang="en-US" dirty="0"/>
          </a:p>
        </p:txBody>
      </p:sp>
      <p:sp>
        <p:nvSpPr>
          <p:cNvPr id="9" name="Content Placeholder 2"/>
          <p:cNvSpPr>
            <a:spLocks noGrp="1"/>
          </p:cNvSpPr>
          <p:nvPr>
            <p:ph idx="1"/>
          </p:nvPr>
        </p:nvSpPr>
        <p:spPr>
          <a:xfrm>
            <a:off x="463550" y="977900"/>
            <a:ext cx="8229600" cy="975516"/>
          </a:xfrm>
        </p:spPr>
        <p:txBody>
          <a:bodyPr/>
          <a:lstStyle/>
          <a:p>
            <a:pPr marL="0" indent="0">
              <a:buNone/>
            </a:pPr>
            <a:r>
              <a:rPr lang="en-US" dirty="0"/>
              <a:t>A</a:t>
            </a:r>
            <a:r>
              <a:rPr lang="en-US" dirty="0" smtClean="0"/>
              <a:t>ctivations/min are proportional to temperature</a:t>
            </a:r>
          </a:p>
        </p:txBody>
      </p:sp>
      <p:sp>
        <p:nvSpPr>
          <p:cNvPr id="4" name="Slide Number Placeholder 3"/>
          <p:cNvSpPr>
            <a:spLocks noGrp="1"/>
          </p:cNvSpPr>
          <p:nvPr>
            <p:ph type="sldNum" sz="quarter" idx="4"/>
          </p:nvPr>
        </p:nvSpPr>
        <p:spPr/>
        <p:txBody>
          <a:bodyPr/>
          <a:lstStyle/>
          <a:p>
            <a:fld id="{84820329-EE3A-46B8-BEB3-A3786EA2FE75}" type="slidenum">
              <a:rPr lang="en-US" smtClean="0"/>
              <a:pPr/>
              <a:t>53</a:t>
            </a:fld>
            <a:endParaRPr lang="en-US" dirty="0"/>
          </a:p>
        </p:txBody>
      </p:sp>
      <p:pic>
        <p:nvPicPr>
          <p:cNvPr id="6" name="Picture 5" descr="monjol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451" y="2024064"/>
            <a:ext cx="6400800" cy="2743200"/>
          </a:xfrm>
          <a:prstGeom prst="rect">
            <a:avLst/>
          </a:prstGeom>
        </p:spPr>
      </p:pic>
    </p:spTree>
    <p:extLst>
      <p:ext uri="{BB962C8B-B14F-4D97-AF65-F5344CB8AC3E}">
        <p14:creationId xmlns:p14="http://schemas.microsoft.com/office/powerpoint/2010/main" val="13798645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Energy Management is a Residential Problem</a:t>
            </a:r>
            <a:endParaRPr lang="en-US" dirty="0"/>
          </a:p>
        </p:txBody>
      </p:sp>
      <p:sp>
        <p:nvSpPr>
          <p:cNvPr id="5" name="Content Placeholder 4"/>
          <p:cNvSpPr>
            <a:spLocks noGrp="1"/>
          </p:cNvSpPr>
          <p:nvPr>
            <p:ph idx="1"/>
          </p:nvPr>
        </p:nvSpPr>
        <p:spPr>
          <a:xfrm>
            <a:off x="463553" y="977900"/>
            <a:ext cx="4452859" cy="3789363"/>
          </a:xfrm>
        </p:spPr>
        <p:txBody>
          <a:bodyPr/>
          <a:lstStyle/>
          <a:p>
            <a:pPr marL="0" indent="0">
              <a:buNone/>
            </a:pPr>
            <a:r>
              <a:rPr lang="en-US" dirty="0" smtClean="0"/>
              <a:t>Energy use in the home is an important factor of total energy use</a:t>
            </a:r>
          </a:p>
          <a:p>
            <a:pPr marL="0" indent="0">
              <a:buNone/>
            </a:pPr>
            <a:endParaRPr lang="en-US" dirty="0" smtClean="0"/>
          </a:p>
          <a:p>
            <a:pPr marL="0" indent="0">
              <a:buNone/>
            </a:pPr>
            <a:r>
              <a:rPr lang="en-US" dirty="0" smtClean="0"/>
              <a:t>Water use is a significant portion of this problem.</a:t>
            </a:r>
          </a:p>
        </p:txBody>
      </p:sp>
      <p:sp>
        <p:nvSpPr>
          <p:cNvPr id="4" name="Slide Number Placeholder 3"/>
          <p:cNvSpPr>
            <a:spLocks noGrp="1"/>
          </p:cNvSpPr>
          <p:nvPr>
            <p:ph type="sldNum" sz="quarter" idx="4"/>
          </p:nvPr>
        </p:nvSpPr>
        <p:spPr/>
        <p:txBody>
          <a:bodyPr/>
          <a:lstStyle/>
          <a:p>
            <a:fld id="{84820329-EE3A-46B8-BEB3-A3786EA2FE75}" type="slidenum">
              <a:rPr lang="en-US" smtClean="0">
                <a:solidFill>
                  <a:prstClr val="white"/>
                </a:solidFill>
              </a:rPr>
              <a:pPr/>
              <a:t>54</a:t>
            </a:fld>
            <a:endParaRPr lang="en-US">
              <a:solidFill>
                <a:prstClr val="white"/>
              </a:solidFill>
            </a:endParaRPr>
          </a:p>
        </p:txBody>
      </p:sp>
      <p:sp>
        <p:nvSpPr>
          <p:cNvPr id="8" name="TextBox 7"/>
          <p:cNvSpPr txBox="1"/>
          <p:nvPr/>
        </p:nvSpPr>
        <p:spPr>
          <a:xfrm>
            <a:off x="5087220" y="3365136"/>
            <a:ext cx="3605930" cy="276999"/>
          </a:xfrm>
          <a:prstGeom prst="rect">
            <a:avLst/>
          </a:prstGeom>
          <a:noFill/>
        </p:spPr>
        <p:txBody>
          <a:bodyPr wrap="square" rtlCol="0">
            <a:spAutoFit/>
          </a:bodyPr>
          <a:lstStyle/>
          <a:p>
            <a:r>
              <a:rPr lang="en-US" sz="1200" dirty="0" smtClean="0">
                <a:solidFill>
                  <a:prstClr val="white"/>
                </a:solidFill>
                <a:latin typeface="HelveticaNeueLT Std Cn"/>
              </a:rPr>
              <a:t>US Energy Information Administration. 2012</a:t>
            </a:r>
            <a:endParaRPr lang="en-US" sz="1200" dirty="0">
              <a:solidFill>
                <a:prstClr val="white"/>
              </a:solidFill>
              <a:latin typeface="HelveticaNeueLT Std Cn"/>
            </a:endParaRPr>
          </a:p>
        </p:txBody>
      </p:sp>
      <p:pic>
        <p:nvPicPr>
          <p:cNvPr id="3" name="Picture 2"/>
          <p:cNvPicPr>
            <a:picLocks noChangeAspect="1"/>
          </p:cNvPicPr>
          <p:nvPr/>
        </p:nvPicPr>
        <p:blipFill>
          <a:blip r:embed="rId3"/>
          <a:stretch>
            <a:fillRect/>
          </a:stretch>
        </p:blipFill>
        <p:spPr>
          <a:xfrm>
            <a:off x="5087220" y="736603"/>
            <a:ext cx="3605930" cy="2628533"/>
          </a:xfrm>
          <a:prstGeom prst="rect">
            <a:avLst/>
          </a:prstGeom>
        </p:spPr>
      </p:pic>
    </p:spTree>
    <p:extLst>
      <p:ext uri="{BB962C8B-B14F-4D97-AF65-F5344CB8AC3E}">
        <p14:creationId xmlns:p14="http://schemas.microsoft.com/office/powerpoint/2010/main" val="27381136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Is </a:t>
            </a:r>
            <a:r>
              <a:rPr lang="en-US" dirty="0"/>
              <a:t>B</a:t>
            </a:r>
            <a:r>
              <a:rPr lang="en-US" dirty="0" smtClean="0"/>
              <a:t>ecoming </a:t>
            </a:r>
            <a:r>
              <a:rPr lang="en-US" dirty="0"/>
              <a:t>S</a:t>
            </a:r>
            <a:r>
              <a:rPr lang="en-US" dirty="0" smtClean="0"/>
              <a:t>carce</a:t>
            </a:r>
            <a:endParaRPr lang="en-US" dirty="0"/>
          </a:p>
        </p:txBody>
      </p:sp>
      <p:sp>
        <p:nvSpPr>
          <p:cNvPr id="3" name="Content Placeholder 2"/>
          <p:cNvSpPr>
            <a:spLocks noGrp="1"/>
          </p:cNvSpPr>
          <p:nvPr>
            <p:ph idx="1"/>
          </p:nvPr>
        </p:nvSpPr>
        <p:spPr>
          <a:xfrm>
            <a:off x="463553" y="4060287"/>
            <a:ext cx="8351823" cy="916096"/>
          </a:xfrm>
        </p:spPr>
        <p:txBody>
          <a:bodyPr/>
          <a:lstStyle/>
          <a:p>
            <a:r>
              <a:rPr lang="en-US" sz="1800" dirty="0" smtClean="0"/>
              <a:t>“Water </a:t>
            </a:r>
            <a:r>
              <a:rPr lang="en-US" sz="1800" dirty="0"/>
              <a:t>scarcity is among the main problems to be faced by many societies and the World in the </a:t>
            </a:r>
            <a:r>
              <a:rPr lang="en-US" sz="1800" dirty="0" err="1"/>
              <a:t>XXIst</a:t>
            </a:r>
            <a:r>
              <a:rPr lang="en-US" sz="1800" dirty="0"/>
              <a:t> century</a:t>
            </a:r>
            <a:r>
              <a:rPr lang="en-US" sz="1800" dirty="0" smtClean="0"/>
              <a:t>.” </a:t>
            </a:r>
            <a:br>
              <a:rPr lang="en-US" sz="1800" dirty="0" smtClean="0"/>
            </a:br>
            <a:r>
              <a:rPr lang="en-US" sz="1800" dirty="0" smtClean="0"/>
              <a:t>- </a:t>
            </a:r>
            <a:r>
              <a:rPr lang="en-US" sz="1800" i="1" dirty="0" smtClean="0"/>
              <a:t>Human Development Report 2006</a:t>
            </a:r>
            <a:r>
              <a:rPr lang="en-US" sz="1800" dirty="0" smtClean="0"/>
              <a:t>, UN</a:t>
            </a:r>
            <a:endParaRPr lang="en-US" sz="1800" dirty="0"/>
          </a:p>
        </p:txBody>
      </p:sp>
      <p:pic>
        <p:nvPicPr>
          <p:cNvPr id="5" name="Picture 4"/>
          <p:cNvPicPr>
            <a:picLocks noChangeAspect="1"/>
          </p:cNvPicPr>
          <p:nvPr/>
        </p:nvPicPr>
        <p:blipFill>
          <a:blip r:embed="rId2"/>
          <a:stretch>
            <a:fillRect/>
          </a:stretch>
        </p:blipFill>
        <p:spPr>
          <a:xfrm>
            <a:off x="1455614" y="686442"/>
            <a:ext cx="6459756" cy="3262176"/>
          </a:xfrm>
          <a:prstGeom prst="rect">
            <a:avLst/>
          </a:prstGeom>
        </p:spPr>
      </p:pic>
    </p:spTree>
    <p:extLst>
      <p:ext uri="{BB962C8B-B14F-4D97-AF65-F5344CB8AC3E}">
        <p14:creationId xmlns:p14="http://schemas.microsoft.com/office/powerpoint/2010/main" val="17981068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Systems Fail to Maximize Usability</a:t>
            </a:r>
            <a:endParaRPr lang="en-US" dirty="0"/>
          </a:p>
        </p:txBody>
      </p:sp>
      <p:sp>
        <p:nvSpPr>
          <p:cNvPr id="3" name="Content Placeholder 2"/>
          <p:cNvSpPr>
            <a:spLocks noGrp="1"/>
          </p:cNvSpPr>
          <p:nvPr>
            <p:ph idx="1"/>
          </p:nvPr>
        </p:nvSpPr>
        <p:spPr/>
        <p:txBody>
          <a:bodyPr/>
          <a:lstStyle/>
          <a:p>
            <a:pPr marL="0" indent="0">
              <a:buNone/>
            </a:pPr>
            <a:r>
              <a:rPr lang="en-US" dirty="0" err="1" smtClean="0"/>
              <a:t>DoubleDip</a:t>
            </a:r>
            <a:r>
              <a:rPr lang="en-US" dirty="0"/>
              <a:t> s</a:t>
            </a:r>
            <a:r>
              <a:rPr lang="en-US" dirty="0" smtClean="0"/>
              <a:t>enses flow with an accelerometer</a:t>
            </a:r>
          </a:p>
          <a:p>
            <a:pPr lvl="1"/>
            <a:r>
              <a:rPr lang="en-US" dirty="0" smtClean="0"/>
              <a:t>Increases energy needs</a:t>
            </a:r>
          </a:p>
          <a:p>
            <a:pPr lvl="1"/>
            <a:endParaRPr lang="en-US" dirty="0"/>
          </a:p>
          <a:p>
            <a:pPr marL="0" indent="0">
              <a:buNone/>
            </a:pPr>
            <a:r>
              <a:rPr lang="en-US" dirty="0" err="1" smtClean="0"/>
              <a:t>DoubleDip</a:t>
            </a:r>
            <a:r>
              <a:rPr lang="en-US" dirty="0" smtClean="0"/>
              <a:t> board is 58 cm</a:t>
            </a:r>
            <a:r>
              <a:rPr lang="en-US" baseline="30000" dirty="0" smtClean="0"/>
              <a:t>2</a:t>
            </a:r>
            <a:r>
              <a:rPr lang="en-US" dirty="0" smtClean="0"/>
              <a:t>  (9 in</a:t>
            </a:r>
            <a:r>
              <a:rPr lang="en-US" baseline="30000" dirty="0" smtClean="0"/>
              <a:t>2</a:t>
            </a:r>
            <a:r>
              <a:rPr lang="en-US" dirty="0" smtClean="0"/>
              <a:t>)</a:t>
            </a:r>
          </a:p>
          <a:p>
            <a:pPr lvl="1"/>
            <a:r>
              <a:rPr lang="en-US" dirty="0" smtClean="0"/>
              <a:t>More obtrusive installation</a:t>
            </a:r>
          </a:p>
          <a:p>
            <a:endParaRPr lang="en-US" dirty="0" smtClean="0"/>
          </a:p>
          <a:p>
            <a:endParaRPr lang="en-US" dirty="0" smtClean="0"/>
          </a:p>
          <a:p>
            <a:pPr marL="0" indent="0">
              <a:buNone/>
            </a:pPr>
            <a:r>
              <a:rPr lang="en-US" dirty="0"/>
              <a:t>T</a:t>
            </a:r>
            <a:r>
              <a:rPr lang="en-US" dirty="0" smtClean="0"/>
              <a:t>hese problems limit usability</a:t>
            </a:r>
            <a:endParaRPr lang="en-US" baseline="30000" dirty="0"/>
          </a:p>
        </p:txBody>
      </p:sp>
      <p:sp>
        <p:nvSpPr>
          <p:cNvPr id="4" name="Slide Number Placeholder 3"/>
          <p:cNvSpPr>
            <a:spLocks noGrp="1"/>
          </p:cNvSpPr>
          <p:nvPr>
            <p:ph type="sldNum" sz="quarter" idx="4"/>
          </p:nvPr>
        </p:nvSpPr>
        <p:spPr/>
        <p:txBody>
          <a:bodyPr/>
          <a:lstStyle/>
          <a:p>
            <a:fld id="{84820329-EE3A-46B8-BEB3-A3786EA2FE75}" type="slidenum">
              <a:rPr lang="en-US" smtClean="0">
                <a:solidFill>
                  <a:prstClr val="white"/>
                </a:solidFill>
              </a:rPr>
              <a:pPr/>
              <a:t>56</a:t>
            </a:fld>
            <a:endParaRPr lang="en-US" dirty="0">
              <a:solidFill>
                <a:prstClr val="white"/>
              </a:solidFill>
            </a:endParaRPr>
          </a:p>
        </p:txBody>
      </p:sp>
      <p:grpSp>
        <p:nvGrpSpPr>
          <p:cNvPr id="14" name="Group 13"/>
          <p:cNvGrpSpPr/>
          <p:nvPr/>
        </p:nvGrpSpPr>
        <p:grpSpPr>
          <a:xfrm>
            <a:off x="6635750" y="977900"/>
            <a:ext cx="1665952" cy="3261135"/>
            <a:chOff x="6635749" y="736601"/>
            <a:chExt cx="1665952" cy="3261135"/>
          </a:xfrm>
        </p:grpSpPr>
        <p:pic>
          <p:nvPicPr>
            <p:cNvPr id="15" name="Picture 14" descr="Screen Shot 2014-11-03 at 10.18.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5750" y="736601"/>
              <a:ext cx="1665951" cy="1653010"/>
            </a:xfrm>
            <a:prstGeom prst="rect">
              <a:avLst/>
            </a:prstGeom>
          </p:spPr>
        </p:pic>
        <p:pic>
          <p:nvPicPr>
            <p:cNvPr id="16" name="Picture 15" descr="Screen Shot 2014-11-03 at 1.00.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5749" y="2382783"/>
              <a:ext cx="1665951" cy="1614953"/>
            </a:xfrm>
            <a:prstGeom prst="rect">
              <a:avLst/>
            </a:prstGeom>
          </p:spPr>
        </p:pic>
      </p:grpSp>
      <p:sp>
        <p:nvSpPr>
          <p:cNvPr id="17" name="TextBox 16"/>
          <p:cNvSpPr txBox="1"/>
          <p:nvPr/>
        </p:nvSpPr>
        <p:spPr>
          <a:xfrm>
            <a:off x="6635751" y="4239035"/>
            <a:ext cx="1332990" cy="369332"/>
          </a:xfrm>
          <a:prstGeom prst="rect">
            <a:avLst/>
          </a:prstGeom>
          <a:noFill/>
        </p:spPr>
        <p:txBody>
          <a:bodyPr wrap="square" rtlCol="0">
            <a:spAutoFit/>
          </a:bodyPr>
          <a:lstStyle/>
          <a:p>
            <a:r>
              <a:rPr lang="en-US" dirty="0" err="1" smtClean="0">
                <a:solidFill>
                  <a:prstClr val="white"/>
                </a:solidFill>
                <a:latin typeface="HelveticaNeueLT Std Cn"/>
              </a:rPr>
              <a:t>DoubleDip</a:t>
            </a:r>
            <a:endParaRPr lang="en-US" dirty="0" smtClean="0">
              <a:solidFill>
                <a:prstClr val="white"/>
              </a:solidFill>
              <a:latin typeface="HelveticaNeueLT Std Cn"/>
            </a:endParaRPr>
          </a:p>
        </p:txBody>
      </p:sp>
    </p:spTree>
    <p:extLst>
      <p:ext uri="{BB962C8B-B14F-4D97-AF65-F5344CB8AC3E}">
        <p14:creationId xmlns:p14="http://schemas.microsoft.com/office/powerpoint/2010/main" val="19846765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50" name="Title 2"/>
          <p:cNvSpPr>
            <a:spLocks noGrp="1"/>
          </p:cNvSpPr>
          <p:nvPr>
            <p:ph type="title"/>
          </p:nvPr>
        </p:nvSpPr>
        <p:spPr/>
        <p:txBody>
          <a:bodyPr/>
          <a:lstStyle/>
          <a:p>
            <a:r>
              <a:rPr lang="en-US" dirty="0" err="1" smtClean="0">
                <a:ea typeface="ＭＳ Ｐゴシック" pitchFamily="1" charset="-128"/>
                <a:cs typeface="ＭＳ Ｐゴシック" pitchFamily="1" charset="-128"/>
              </a:rPr>
              <a:t>DOE’s</a:t>
            </a:r>
            <a:r>
              <a:rPr lang="en-US" dirty="0" smtClean="0">
                <a:ea typeface="ＭＳ Ｐゴシック" pitchFamily="1" charset="-128"/>
                <a:cs typeface="ＭＳ Ｐゴシック" pitchFamily="1" charset="-128"/>
              </a:rPr>
              <a:t> call for “open architecture sensors”</a:t>
            </a:r>
          </a:p>
        </p:txBody>
      </p:sp>
      <p:sp>
        <p:nvSpPr>
          <p:cNvPr id="6" name="Text Box 6"/>
          <p:cNvSpPr txBox="1">
            <a:spLocks noChangeArrowheads="1"/>
          </p:cNvSpPr>
          <p:nvPr/>
        </p:nvSpPr>
        <p:spPr bwMode="auto">
          <a:xfrm>
            <a:off x="169862" y="4490654"/>
            <a:ext cx="88804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t">
            <a:spAutoFit/>
          </a:bodyPr>
          <a:lstStyle/>
          <a:p>
            <a:pPr defTabSz="914400"/>
            <a:r>
              <a:rPr lang="en-US" sz="1200" dirty="0" err="1" smtClean="0">
                <a:solidFill>
                  <a:srgbClr val="000000"/>
                </a:solidFill>
                <a:latin typeface="Trebuchet MS" charset="0"/>
                <a:ea typeface="ＭＳ Ｐゴシック" pitchFamily="1" charset="-128"/>
                <a:cs typeface="ＭＳ Ｐゴシック" pitchFamily="1" charset="-128"/>
              </a:rPr>
              <a:t>Source(s</a:t>
            </a:r>
            <a:r>
              <a:rPr lang="en-US" sz="1200" dirty="0" smtClean="0">
                <a:solidFill>
                  <a:srgbClr val="000000"/>
                </a:solidFill>
                <a:latin typeface="Trebuchet MS" charset="0"/>
                <a:ea typeface="ＭＳ Ｐゴシック" pitchFamily="1" charset="-128"/>
                <a:cs typeface="ＭＳ Ｐゴシック" pitchFamily="1" charset="-128"/>
              </a:rPr>
              <a:t>):</a:t>
            </a:r>
          </a:p>
          <a:p>
            <a:pPr marL="228600" indent="-228600" defTabSz="914400">
              <a:buFontTx/>
              <a:buAutoNum type="arabicPeriod"/>
            </a:pPr>
            <a:r>
              <a:rPr lang="en-US" sz="1200" dirty="0" smtClean="0">
                <a:solidFill>
                  <a:srgbClr val="000000"/>
                </a:solidFill>
                <a:latin typeface="Trebuchet MS" charset="0"/>
                <a:ea typeface="ＭＳ Ｐゴシック" pitchFamily="1" charset="-128"/>
                <a:cs typeface="ＭＳ Ｐゴシック" pitchFamily="1" charset="-128"/>
              </a:rPr>
              <a:t>“Building Energy Efficiency Frontiers and Incubator Technologies (BENEFIT),” DE-FOA-0001027, 2014</a:t>
            </a:r>
          </a:p>
        </p:txBody>
      </p:sp>
      <p:sp>
        <p:nvSpPr>
          <p:cNvPr id="7" name="Slide Number Placeholder 5"/>
          <p:cNvSpPr>
            <a:spLocks noGrp="1"/>
          </p:cNvSpPr>
          <p:nvPr>
            <p:ph type="sldNum" sz="quarter" idx="12"/>
          </p:nvPr>
        </p:nvSpPr>
        <p:spPr>
          <a:xfrm>
            <a:off x="6305550" y="4904185"/>
            <a:ext cx="2895600" cy="342900"/>
          </a:xfrm>
          <a:noFill/>
        </p:spPr>
        <p:txBody>
          <a:bodyPr/>
          <a:lstStyle/>
          <a:p>
            <a:fld id="{EA91DD8C-09B9-CF4F-B300-9B638C632E07}" type="slidenum">
              <a:rPr lang="en-US">
                <a:solidFill>
                  <a:srgbClr val="B2B2B2"/>
                </a:solidFill>
              </a:rPr>
              <a:pPr/>
              <a:t>57</a:t>
            </a:fld>
            <a:endParaRPr lang="en-US" dirty="0">
              <a:solidFill>
                <a:srgbClr val="B2B2B2"/>
              </a:solidFill>
            </a:endParaRPr>
          </a:p>
        </p:txBody>
      </p:sp>
      <p:sp>
        <p:nvSpPr>
          <p:cNvPr id="20" name="TextBox 19"/>
          <p:cNvSpPr txBox="1"/>
          <p:nvPr/>
        </p:nvSpPr>
        <p:spPr>
          <a:xfrm>
            <a:off x="381000" y="695131"/>
            <a:ext cx="8382000" cy="3354764"/>
          </a:xfrm>
          <a:prstGeom prst="rect">
            <a:avLst/>
          </a:prstGeom>
          <a:noFill/>
        </p:spPr>
        <p:txBody>
          <a:bodyPr wrap="square" rtlCol="0">
            <a:spAutoFit/>
          </a:bodyPr>
          <a:lstStyle/>
          <a:p>
            <a:pPr defTabSz="914400"/>
            <a:r>
              <a:rPr lang="en-US" sz="2000" dirty="0" smtClean="0">
                <a:solidFill>
                  <a:srgbClr val="000000"/>
                </a:solidFill>
                <a:latin typeface="Times New Roman" pitchFamily="1" charset="0"/>
                <a:ea typeface="ＭＳ Ｐゴシック" pitchFamily="1" charset="-128"/>
                <a:cs typeface="ＭＳ Ｐゴシック" pitchFamily="1" charset="-128"/>
              </a:rPr>
              <a:t>	</a:t>
            </a:r>
            <a:r>
              <a:rPr lang="en-US" sz="1600" dirty="0" smtClean="0">
                <a:solidFill>
                  <a:srgbClr val="000000"/>
                </a:solidFill>
                <a:latin typeface="Times New Roman" pitchFamily="1" charset="0"/>
                <a:ea typeface="ＭＳ Ｐゴシック" pitchFamily="1" charset="-128"/>
                <a:cs typeface="ＭＳ Ｐゴシック" pitchFamily="1" charset="-128"/>
              </a:rPr>
              <a:t>“BTO [Building Technologies Office] is developing </a:t>
            </a:r>
            <a:r>
              <a:rPr lang="en-US" sz="1600" b="1" dirty="0" smtClean="0">
                <a:solidFill>
                  <a:srgbClr val="FF0000"/>
                </a:solidFill>
                <a:latin typeface="Times New Roman" pitchFamily="1" charset="0"/>
                <a:ea typeface="ＭＳ Ｐゴシック" pitchFamily="1" charset="-128"/>
                <a:cs typeface="ＭＳ Ｐゴシック" pitchFamily="1" charset="-128"/>
              </a:rPr>
              <a:t>open-architecture sensors</a:t>
            </a:r>
            <a:r>
              <a:rPr lang="en-US" sz="1600" dirty="0" smtClean="0">
                <a:solidFill>
                  <a:srgbClr val="000000"/>
                </a:solidFill>
                <a:latin typeface="Times New Roman" pitchFamily="1" charset="0"/>
                <a:ea typeface="ＭＳ Ｐゴシック" pitchFamily="1" charset="-128"/>
                <a:cs typeface="ＭＳ Ｐゴシック" pitchFamily="1" charset="-128"/>
              </a:rPr>
              <a:t> and sensor systems that </a:t>
            </a:r>
            <a:r>
              <a:rPr lang="en-US" sz="1600" b="1" dirty="0" smtClean="0">
                <a:solidFill>
                  <a:srgbClr val="FF0000"/>
                </a:solidFill>
                <a:latin typeface="Times New Roman" pitchFamily="1" charset="0"/>
                <a:ea typeface="ＭＳ Ｐゴシック" pitchFamily="1" charset="-128"/>
                <a:cs typeface="ＭＳ Ｐゴシック" pitchFamily="1" charset="-128"/>
              </a:rPr>
              <a:t>easily share data</a:t>
            </a:r>
            <a:r>
              <a:rPr lang="en-US" sz="1600" dirty="0" smtClean="0">
                <a:solidFill>
                  <a:srgbClr val="000000"/>
                </a:solidFill>
                <a:latin typeface="Times New Roman" pitchFamily="1" charset="0"/>
                <a:ea typeface="ＭＳ Ｐゴシック" pitchFamily="1" charset="-128"/>
                <a:cs typeface="ＭＳ Ｐゴシック" pitchFamily="1" charset="-128"/>
              </a:rPr>
              <a:t> to enable building operators and owners to cost effectively </a:t>
            </a:r>
            <a:r>
              <a:rPr lang="en-US" sz="1600" b="1" dirty="0" smtClean="0">
                <a:solidFill>
                  <a:srgbClr val="FF0000"/>
                </a:solidFill>
                <a:latin typeface="Times New Roman" pitchFamily="1" charset="0"/>
                <a:ea typeface="ＭＳ Ｐゴシック" pitchFamily="1" charset="-128"/>
                <a:cs typeface="ＭＳ Ｐゴシック" pitchFamily="1" charset="-128"/>
              </a:rPr>
              <a:t>capture energy</a:t>
            </a:r>
            <a:r>
              <a:rPr lang="en-US" sz="1600" dirty="0" smtClean="0">
                <a:solidFill>
                  <a:srgbClr val="000000"/>
                </a:solidFill>
                <a:latin typeface="Times New Roman" pitchFamily="1" charset="0"/>
                <a:ea typeface="ＭＳ Ｐゴシック" pitchFamily="1" charset="-128"/>
                <a:cs typeface="ＭＳ Ｐゴシック" pitchFamily="1" charset="-128"/>
              </a:rPr>
              <a:t> and </a:t>
            </a:r>
            <a:r>
              <a:rPr lang="en-US" sz="1600" b="1" dirty="0" smtClean="0">
                <a:solidFill>
                  <a:srgbClr val="FF0000"/>
                </a:solidFill>
                <a:latin typeface="Times New Roman" pitchFamily="1" charset="0"/>
                <a:ea typeface="ＭＳ Ｐゴシック" pitchFamily="1" charset="-128"/>
                <a:cs typeface="ＭＳ Ｐゴシック" pitchFamily="1" charset="-128"/>
              </a:rPr>
              <a:t>cost savings</a:t>
            </a:r>
            <a:r>
              <a:rPr lang="en-US" sz="1600" dirty="0" smtClean="0">
                <a:solidFill>
                  <a:srgbClr val="000000"/>
                </a:solidFill>
                <a:latin typeface="Times New Roman" pitchFamily="1" charset="0"/>
                <a:ea typeface="ＭＳ Ｐゴシック" pitchFamily="1" charset="-128"/>
                <a:cs typeface="ＭＳ Ｐゴシック" pitchFamily="1" charset="-128"/>
              </a:rPr>
              <a:t> through the use of new and existing control system applications. The objective is to </a:t>
            </a:r>
            <a:r>
              <a:rPr lang="en-US" sz="1600" b="1" dirty="0" smtClean="0">
                <a:solidFill>
                  <a:srgbClr val="FF0000"/>
                </a:solidFill>
                <a:latin typeface="Times New Roman" pitchFamily="1" charset="0"/>
                <a:ea typeface="ＭＳ Ｐゴシック" pitchFamily="1" charset="-128"/>
                <a:cs typeface="ＭＳ Ｐゴシック" pitchFamily="1" charset="-128"/>
              </a:rPr>
              <a:t>take to market</a:t>
            </a:r>
            <a:r>
              <a:rPr lang="en-US" sz="1600" dirty="0" smtClean="0">
                <a:solidFill>
                  <a:srgbClr val="000000"/>
                </a:solidFill>
                <a:latin typeface="Times New Roman" pitchFamily="1" charset="0"/>
                <a:ea typeface="ＭＳ Ｐゴシック" pitchFamily="1" charset="-128"/>
                <a:cs typeface="ＭＳ Ｐゴシック" pitchFamily="1" charset="-128"/>
              </a:rPr>
              <a:t> new sensors and sensor configurations that allow </a:t>
            </a:r>
            <a:r>
              <a:rPr lang="en-US" sz="1600" b="1" dirty="0" smtClean="0">
                <a:solidFill>
                  <a:srgbClr val="FF0000"/>
                </a:solidFill>
                <a:latin typeface="Times New Roman" pitchFamily="1" charset="0"/>
                <a:ea typeface="ＭＳ Ｐゴシック" pitchFamily="1" charset="-128"/>
                <a:cs typeface="ＭＳ Ｐゴシック" pitchFamily="1" charset="-128"/>
              </a:rPr>
              <a:t>easy application</a:t>
            </a:r>
            <a:r>
              <a:rPr lang="en-US" sz="1600" dirty="0" smtClean="0">
                <a:solidFill>
                  <a:srgbClr val="000000"/>
                </a:solidFill>
                <a:latin typeface="Times New Roman" pitchFamily="1" charset="0"/>
                <a:ea typeface="ＭＳ Ｐゴシック" pitchFamily="1" charset="-128"/>
                <a:cs typeface="ＭＳ Ｐゴシック" pitchFamily="1" charset="-128"/>
              </a:rPr>
              <a:t> to building operation, easy and </a:t>
            </a:r>
            <a:r>
              <a:rPr lang="en-US" sz="1600" b="1" dirty="0" smtClean="0">
                <a:solidFill>
                  <a:srgbClr val="FF0000"/>
                </a:solidFill>
                <a:latin typeface="Times New Roman" pitchFamily="1" charset="0"/>
                <a:ea typeface="ＭＳ Ｐゴシック" pitchFamily="1" charset="-128"/>
                <a:cs typeface="ＭＳ Ｐゴシック" pitchFamily="1" charset="-128"/>
              </a:rPr>
              <a:t>open access to the data</a:t>
            </a:r>
            <a:r>
              <a:rPr lang="en-US" sz="1600" dirty="0" smtClean="0">
                <a:solidFill>
                  <a:srgbClr val="000000"/>
                </a:solidFill>
                <a:latin typeface="Times New Roman" pitchFamily="1" charset="0"/>
                <a:ea typeface="ＭＳ Ｐゴシック" pitchFamily="1" charset="-128"/>
                <a:cs typeface="ＭＳ Ｐゴシック" pitchFamily="1" charset="-128"/>
              </a:rPr>
              <a:t> from the sensors, and novel application of sensor data to building management systems. BTO is particularly interested in innovative approaches that </a:t>
            </a:r>
            <a:r>
              <a:rPr lang="en-US" sz="1600" b="1" dirty="0" smtClean="0">
                <a:solidFill>
                  <a:srgbClr val="FF0000"/>
                </a:solidFill>
                <a:latin typeface="Times New Roman" pitchFamily="1" charset="0"/>
                <a:ea typeface="ＭＳ Ｐゴシック" pitchFamily="1" charset="-128"/>
                <a:cs typeface="ＭＳ Ｐゴシック" pitchFamily="1" charset="-128"/>
              </a:rPr>
              <a:t>reduce the cost and power </a:t>
            </a:r>
            <a:r>
              <a:rPr lang="en-US" sz="1600" dirty="0" smtClean="0">
                <a:solidFill>
                  <a:srgbClr val="000000"/>
                </a:solidFill>
                <a:latin typeface="Times New Roman" pitchFamily="1" charset="0"/>
                <a:ea typeface="ＭＳ Ｐゴシック" pitchFamily="1" charset="-128"/>
                <a:cs typeface="ＭＳ Ｐゴシック" pitchFamily="1" charset="-128"/>
              </a:rPr>
              <a:t>consumption for data collection of common building operation variables (</a:t>
            </a:r>
            <a:r>
              <a:rPr lang="en-US" sz="1600" b="1" dirty="0" smtClean="0">
                <a:solidFill>
                  <a:srgbClr val="FF0000"/>
                </a:solidFill>
                <a:latin typeface="Times New Roman" pitchFamily="1" charset="0"/>
                <a:ea typeface="ＭＳ Ｐゴシック" pitchFamily="1" charset="-128"/>
                <a:cs typeface="ＭＳ Ｐゴシック" pitchFamily="1" charset="-128"/>
              </a:rPr>
              <a:t>temperature, pressure, relative humidity, etc.</a:t>
            </a:r>
            <a:r>
              <a:rPr lang="en-US" sz="1600" dirty="0" smtClean="0">
                <a:solidFill>
                  <a:srgbClr val="000000"/>
                </a:solidFill>
                <a:latin typeface="Times New Roman" pitchFamily="1" charset="0"/>
                <a:ea typeface="ＭＳ Ｐゴシック" pitchFamily="1" charset="-128"/>
                <a:cs typeface="ＭＳ Ｐゴシック" pitchFamily="1" charset="-128"/>
              </a:rPr>
              <a:t>), </a:t>
            </a:r>
            <a:r>
              <a:rPr lang="en-US" sz="1600" b="1" dirty="0" smtClean="0">
                <a:solidFill>
                  <a:srgbClr val="FF0000"/>
                </a:solidFill>
                <a:latin typeface="Times New Roman" pitchFamily="1" charset="0"/>
                <a:ea typeface="ＭＳ Ｐゴシック" pitchFamily="1" charset="-128"/>
                <a:cs typeface="ＭＳ Ｐゴシック" pitchFamily="1" charset="-128"/>
              </a:rPr>
              <a:t>open-source</a:t>
            </a:r>
            <a:r>
              <a:rPr lang="en-US" sz="1600" dirty="0" smtClean="0">
                <a:solidFill>
                  <a:srgbClr val="000000"/>
                </a:solidFill>
                <a:latin typeface="Times New Roman" pitchFamily="1" charset="0"/>
                <a:ea typeface="ＭＳ Ｐゴシック" pitchFamily="1" charset="-128"/>
                <a:cs typeface="ＭＳ Ｐゴシック" pitchFamily="1" charset="-128"/>
              </a:rPr>
              <a:t> sensor packages that allow for data acquisition and transmission with </a:t>
            </a:r>
            <a:r>
              <a:rPr lang="en-US" sz="1600" b="1" dirty="0" smtClean="0">
                <a:solidFill>
                  <a:srgbClr val="FF0000"/>
                </a:solidFill>
                <a:latin typeface="Times New Roman" pitchFamily="1" charset="0"/>
                <a:ea typeface="ＭＳ Ｐゴシック" pitchFamily="1" charset="-128"/>
                <a:cs typeface="ＭＳ Ｐゴシック" pitchFamily="1" charset="-128"/>
              </a:rPr>
              <a:t>increased lifespan</a:t>
            </a:r>
            <a:r>
              <a:rPr lang="en-US" sz="1600" dirty="0" smtClean="0">
                <a:solidFill>
                  <a:srgbClr val="000000"/>
                </a:solidFill>
                <a:latin typeface="Times New Roman" pitchFamily="1" charset="0"/>
                <a:ea typeface="ＭＳ Ｐゴシック" pitchFamily="1" charset="-128"/>
                <a:cs typeface="ＭＳ Ｐゴシック" pitchFamily="1" charset="-128"/>
              </a:rPr>
              <a:t> between manual calibrations, </a:t>
            </a:r>
            <a:r>
              <a:rPr lang="en-US" sz="1600" b="1" dirty="0" smtClean="0">
                <a:solidFill>
                  <a:srgbClr val="FF0000"/>
                </a:solidFill>
                <a:latin typeface="Times New Roman" pitchFamily="1" charset="0"/>
                <a:ea typeface="ＭＳ Ｐゴシック" pitchFamily="1" charset="-128"/>
                <a:cs typeface="ＭＳ Ｐゴシック" pitchFamily="1" charset="-128"/>
              </a:rPr>
              <a:t>“virtual sensors”</a:t>
            </a:r>
            <a:r>
              <a:rPr lang="en-US" sz="1600" dirty="0" smtClean="0">
                <a:solidFill>
                  <a:srgbClr val="000000"/>
                </a:solidFill>
                <a:latin typeface="Times New Roman" pitchFamily="1" charset="0"/>
                <a:ea typeface="ＭＳ Ｐゴシック" pitchFamily="1" charset="-128"/>
                <a:cs typeface="ＭＳ Ｐゴシック" pitchFamily="1" charset="-128"/>
              </a:rPr>
              <a:t> enabled by innovative combinations of hardware and software, and </a:t>
            </a:r>
            <a:r>
              <a:rPr lang="en-US" sz="1600" b="1" dirty="0" smtClean="0">
                <a:solidFill>
                  <a:srgbClr val="FF0000"/>
                </a:solidFill>
                <a:latin typeface="Times New Roman" pitchFamily="1" charset="0"/>
                <a:ea typeface="ＭＳ Ｐゴシック" pitchFamily="1" charset="-128"/>
                <a:cs typeface="ＭＳ Ｐゴシック" pitchFamily="1" charset="-128"/>
              </a:rPr>
              <a:t>easily installed</a:t>
            </a:r>
            <a:r>
              <a:rPr lang="en-US" sz="1600" b="1" dirty="0" smtClean="0">
                <a:solidFill>
                  <a:srgbClr val="000000"/>
                </a:solidFill>
                <a:latin typeface="Times New Roman" pitchFamily="1" charset="0"/>
                <a:ea typeface="ＭＳ Ｐゴシック" pitchFamily="1" charset="-128"/>
                <a:cs typeface="ＭＳ Ｐゴシック" pitchFamily="1" charset="-128"/>
              </a:rPr>
              <a:t> </a:t>
            </a:r>
            <a:r>
              <a:rPr lang="en-US" sz="1600" b="1" dirty="0" smtClean="0">
                <a:solidFill>
                  <a:srgbClr val="FF0000"/>
                </a:solidFill>
                <a:latin typeface="Times New Roman" pitchFamily="1" charset="0"/>
                <a:ea typeface="ＭＳ Ｐゴシック" pitchFamily="1" charset="-128"/>
                <a:cs typeface="ＭＳ Ｐゴシック" pitchFamily="1" charset="-128"/>
              </a:rPr>
              <a:t>“plug and play”</a:t>
            </a:r>
            <a:r>
              <a:rPr lang="en-US" sz="1600" dirty="0" smtClean="0">
                <a:solidFill>
                  <a:srgbClr val="000000"/>
                </a:solidFill>
                <a:latin typeface="Times New Roman" pitchFamily="1" charset="0"/>
                <a:ea typeface="ＭＳ Ｐゴシック" pitchFamily="1" charset="-128"/>
                <a:cs typeface="ＭＳ Ｐゴシック" pitchFamily="1" charset="-128"/>
              </a:rPr>
              <a:t> sensor packages in which sensors would be </a:t>
            </a:r>
            <a:r>
              <a:rPr lang="en-US" sz="1600" b="1" dirty="0" smtClean="0">
                <a:solidFill>
                  <a:srgbClr val="FF0000"/>
                </a:solidFill>
                <a:latin typeface="Times New Roman" pitchFamily="1" charset="0"/>
                <a:ea typeface="ＭＳ Ｐゴシック" pitchFamily="1" charset="-128"/>
                <a:cs typeface="ＭＳ Ｐゴシック" pitchFamily="1" charset="-128"/>
              </a:rPr>
              <a:t>automatically recognized</a:t>
            </a:r>
            <a:r>
              <a:rPr lang="en-US" sz="1600" dirty="0" smtClean="0">
                <a:solidFill>
                  <a:srgbClr val="000000"/>
                </a:solidFill>
                <a:latin typeface="Times New Roman" pitchFamily="1" charset="0"/>
                <a:ea typeface="ＭＳ Ｐゴシック" pitchFamily="1" charset="-128"/>
                <a:cs typeface="ＭＳ Ｐゴシック" pitchFamily="1" charset="-128"/>
              </a:rPr>
              <a:t> by building energy management systems, in a manner similar to how conventional printers are easily recognized by an existing computer network.”</a:t>
            </a:r>
            <a:endParaRPr lang="en-US" sz="1600" dirty="0">
              <a:solidFill>
                <a:srgbClr val="000000"/>
              </a:solidFill>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24614980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dirty="0" smtClean="0">
                <a:ea typeface="ＭＳ Ｐゴシック" pitchFamily="1" charset="-128"/>
                <a:cs typeface="ＭＳ Ｐゴシック" pitchFamily="1" charset="-128"/>
              </a:rPr>
              <a:t>Measuring energy consuming activities</a:t>
            </a:r>
          </a:p>
        </p:txBody>
      </p:sp>
      <p:sp>
        <p:nvSpPr>
          <p:cNvPr id="62467" name="Slide Number Placeholder 4"/>
          <p:cNvSpPr>
            <a:spLocks noGrp="1"/>
          </p:cNvSpPr>
          <p:nvPr>
            <p:ph type="sldNum" sz="quarter" idx="12"/>
          </p:nvPr>
        </p:nvSpPr>
        <p:spPr>
          <a:noFill/>
        </p:spPr>
        <p:txBody>
          <a:bodyPr/>
          <a:lstStyle/>
          <a:p>
            <a:fld id="{8E76E8D9-ECEB-B146-B4EA-1E2891063C8F}" type="slidenum">
              <a:rPr lang="en-US">
                <a:solidFill>
                  <a:srgbClr val="B2B2B2"/>
                </a:solidFill>
                <a:ea typeface="ＭＳ Ｐゴシック" pitchFamily="1" charset="-128"/>
                <a:cs typeface="ＭＳ Ｐゴシック" pitchFamily="1" charset="-128"/>
              </a:rPr>
              <a:pPr/>
              <a:t>58</a:t>
            </a:fld>
            <a:endParaRPr lang="en-US">
              <a:solidFill>
                <a:srgbClr val="B2B2B2"/>
              </a:solidFill>
              <a:ea typeface="ＭＳ Ｐゴシック" pitchFamily="1" charset="-128"/>
              <a:cs typeface="ＭＳ Ｐゴシック" pitchFamily="1" charset="-128"/>
            </a:endParaRPr>
          </a:p>
        </p:txBody>
      </p:sp>
      <p:pic>
        <p:nvPicPr>
          <p:cNvPr id="9" name="Picture 8"/>
          <p:cNvPicPr>
            <a:picLocks noChangeAspect="1"/>
          </p:cNvPicPr>
          <p:nvPr/>
        </p:nvPicPr>
        <p:blipFill>
          <a:blip r:embed="rId3"/>
          <a:stretch>
            <a:fillRect/>
          </a:stretch>
        </p:blipFill>
        <p:spPr>
          <a:xfrm>
            <a:off x="169863" y="742951"/>
            <a:ext cx="3121872" cy="3517603"/>
          </a:xfrm>
          <a:prstGeom prst="rect">
            <a:avLst/>
          </a:prstGeom>
        </p:spPr>
      </p:pic>
      <p:sp>
        <p:nvSpPr>
          <p:cNvPr id="10" name="Text Box 23"/>
          <p:cNvSpPr txBox="1">
            <a:spLocks noChangeArrowheads="1"/>
          </p:cNvSpPr>
          <p:nvPr/>
        </p:nvSpPr>
        <p:spPr bwMode="auto">
          <a:xfrm>
            <a:off x="400528" y="4260553"/>
            <a:ext cx="2723672" cy="707886"/>
          </a:xfrm>
          <a:prstGeom prst="rect">
            <a:avLst/>
          </a:prstGeom>
          <a:noFill/>
          <a:ln w="9525">
            <a:noFill/>
            <a:miter lim="800000"/>
            <a:headEnd/>
            <a:tailEnd/>
          </a:ln>
        </p:spPr>
        <p:txBody>
          <a:bodyPr wrap="none">
            <a:prstTxWarp prst="textNoShape">
              <a:avLst/>
            </a:prstTxWarp>
            <a:spAutoFit/>
          </a:bodyPr>
          <a:lstStyle/>
          <a:p>
            <a:pPr algn="ctr" eaLnBrk="0" hangingPunct="0"/>
            <a:r>
              <a:rPr lang="en-US" sz="2000" dirty="0" err="1" smtClean="0">
                <a:solidFill>
                  <a:srgbClr val="000000"/>
                </a:solidFill>
                <a:latin typeface="Trebuchet MS" pitchFamily="1" charset="0"/>
              </a:rPr>
              <a:t>Monjolo</a:t>
            </a:r>
            <a:r>
              <a:rPr lang="en-US" sz="2000" dirty="0" smtClean="0">
                <a:solidFill>
                  <a:srgbClr val="000000"/>
                </a:solidFill>
                <a:latin typeface="Trebuchet MS" pitchFamily="1" charset="0"/>
              </a:rPr>
              <a:t>: A Portuguese</a:t>
            </a:r>
          </a:p>
          <a:p>
            <a:pPr algn="ctr" eaLnBrk="0" hangingPunct="0"/>
            <a:r>
              <a:rPr lang="en-US" sz="2000" dirty="0" smtClean="0">
                <a:solidFill>
                  <a:srgbClr val="000000"/>
                </a:solidFill>
                <a:latin typeface="Trebuchet MS" pitchFamily="1" charset="0"/>
              </a:rPr>
              <a:t>water hammer</a:t>
            </a:r>
            <a:endParaRPr lang="en-US" sz="2000" dirty="0">
              <a:solidFill>
                <a:srgbClr val="000000"/>
              </a:solidFill>
              <a:latin typeface="Trebuchet MS" pitchFamily="1" charset="0"/>
            </a:endParaRPr>
          </a:p>
        </p:txBody>
      </p:sp>
      <p:pic>
        <p:nvPicPr>
          <p:cNvPr id="11" name="Picture 9"/>
          <p:cNvPicPr>
            <a:picLocks noChangeAspect="1" noChangeArrowheads="1"/>
          </p:cNvPicPr>
          <p:nvPr/>
        </p:nvPicPr>
        <p:blipFill>
          <a:blip r:embed="rId4"/>
          <a:srcRect/>
          <a:stretch>
            <a:fillRect/>
          </a:stretch>
        </p:blipFill>
        <p:spPr bwMode="auto">
          <a:xfrm>
            <a:off x="3690772" y="800100"/>
            <a:ext cx="1262231" cy="914400"/>
          </a:xfrm>
          <a:prstGeom prst="rect">
            <a:avLst/>
          </a:prstGeom>
          <a:noFill/>
          <a:ln w="9525">
            <a:noFill/>
            <a:miter lim="800000"/>
            <a:headEnd/>
            <a:tailEnd/>
          </a:ln>
        </p:spPr>
      </p:pic>
      <p:pic>
        <p:nvPicPr>
          <p:cNvPr id="12" name="Picture 10"/>
          <p:cNvPicPr>
            <a:picLocks noChangeAspect="1" noChangeArrowheads="1"/>
          </p:cNvPicPr>
          <p:nvPr/>
        </p:nvPicPr>
        <p:blipFill>
          <a:blip r:embed="rId5"/>
          <a:srcRect/>
          <a:stretch>
            <a:fillRect/>
          </a:stretch>
        </p:blipFill>
        <p:spPr bwMode="auto">
          <a:xfrm>
            <a:off x="3690772" y="2400301"/>
            <a:ext cx="1186031" cy="889523"/>
          </a:xfrm>
          <a:prstGeom prst="rect">
            <a:avLst/>
          </a:prstGeom>
          <a:noFill/>
          <a:ln w="9525">
            <a:noFill/>
            <a:miter lim="800000"/>
            <a:headEnd/>
            <a:tailEnd/>
          </a:ln>
        </p:spPr>
      </p:pic>
      <p:pic>
        <p:nvPicPr>
          <p:cNvPr id="13" name="Picture 12"/>
          <p:cNvPicPr>
            <a:picLocks noChangeAspect="1" noChangeArrowheads="1"/>
          </p:cNvPicPr>
          <p:nvPr/>
        </p:nvPicPr>
        <p:blipFill>
          <a:blip r:embed="rId6"/>
          <a:srcRect/>
          <a:stretch>
            <a:fillRect/>
          </a:stretch>
        </p:blipFill>
        <p:spPr bwMode="auto">
          <a:xfrm>
            <a:off x="3886200" y="3640615"/>
            <a:ext cx="838200" cy="1217137"/>
          </a:xfrm>
          <a:prstGeom prst="rect">
            <a:avLst/>
          </a:prstGeom>
          <a:noFill/>
          <a:ln w="9525">
            <a:noFill/>
            <a:miter lim="800000"/>
            <a:headEnd/>
            <a:tailEnd/>
          </a:ln>
        </p:spPr>
      </p:pic>
      <p:pic>
        <p:nvPicPr>
          <p:cNvPr id="15" name="Picture 14" descr="splitcore_dual_stack_605x1000.jpg"/>
          <p:cNvPicPr>
            <a:picLocks noChangeAspect="1"/>
          </p:cNvPicPr>
          <p:nvPr/>
        </p:nvPicPr>
        <p:blipFill>
          <a:blip r:embed="rId7">
            <a:clrChange>
              <a:clrFrom>
                <a:srgbClr val="FFFFFF"/>
              </a:clrFrom>
              <a:clrTo>
                <a:srgbClr val="FFFFFF">
                  <a:alpha val="0"/>
                </a:srgbClr>
              </a:clrTo>
            </a:clrChange>
          </a:blip>
          <a:stretch>
            <a:fillRect/>
          </a:stretch>
        </p:blipFill>
        <p:spPr>
          <a:xfrm>
            <a:off x="5422755" y="3714751"/>
            <a:ext cx="979454" cy="1214012"/>
          </a:xfrm>
          <a:prstGeom prst="rect">
            <a:avLst/>
          </a:prstGeom>
        </p:spPr>
      </p:pic>
      <p:pic>
        <p:nvPicPr>
          <p:cNvPr id="16" name="Picture 15" descr="gecko_in_light_999x1000.jpg"/>
          <p:cNvPicPr>
            <a:picLocks noChangeAspect="1"/>
          </p:cNvPicPr>
          <p:nvPr/>
        </p:nvPicPr>
        <p:blipFill>
          <a:blip r:embed="rId8"/>
          <a:stretch>
            <a:fillRect/>
          </a:stretch>
        </p:blipFill>
        <p:spPr>
          <a:xfrm>
            <a:off x="7009796" y="626976"/>
            <a:ext cx="1753207" cy="1316124"/>
          </a:xfrm>
          <a:prstGeom prst="rect">
            <a:avLst/>
          </a:prstGeom>
        </p:spPr>
      </p:pic>
      <p:pic>
        <p:nvPicPr>
          <p:cNvPr id="17" name="Picture 16" descr="monjolo_solar_tilted_1000x468.jpg"/>
          <p:cNvPicPr>
            <a:picLocks noChangeAspect="1"/>
          </p:cNvPicPr>
          <p:nvPr/>
        </p:nvPicPr>
        <p:blipFill>
          <a:blip r:embed="rId9"/>
          <a:stretch>
            <a:fillRect/>
          </a:stretch>
        </p:blipFill>
        <p:spPr>
          <a:xfrm rot="16200000">
            <a:off x="5166388" y="827869"/>
            <a:ext cx="1363928" cy="851192"/>
          </a:xfrm>
          <a:prstGeom prst="rect">
            <a:avLst/>
          </a:prstGeom>
        </p:spPr>
      </p:pic>
      <p:pic>
        <p:nvPicPr>
          <p:cNvPr id="20" name="Picture 19" descr="hotspring_both_1000x617.pdf"/>
          <p:cNvPicPr>
            <a:picLocks noChangeAspect="1"/>
          </p:cNvPicPr>
          <p:nvPr/>
        </p:nvPicPr>
        <p:blipFill>
          <a:blip r:embed="rId10"/>
          <a:stretch>
            <a:fillRect/>
          </a:stretch>
        </p:blipFill>
        <p:spPr>
          <a:xfrm>
            <a:off x="4989474" y="2392870"/>
            <a:ext cx="1868529" cy="864681"/>
          </a:xfrm>
          <a:prstGeom prst="rect">
            <a:avLst/>
          </a:prstGeom>
        </p:spPr>
      </p:pic>
      <p:pic>
        <p:nvPicPr>
          <p:cNvPr id="21" name="Picture 20" descr="drip-loop2.pdf"/>
          <p:cNvPicPr>
            <a:picLocks noChangeAspect="1"/>
          </p:cNvPicPr>
          <p:nvPr/>
        </p:nvPicPr>
        <p:blipFill>
          <a:blip r:embed="rId11"/>
          <a:stretch>
            <a:fillRect/>
          </a:stretch>
        </p:blipFill>
        <p:spPr>
          <a:xfrm>
            <a:off x="6858000" y="3486150"/>
            <a:ext cx="1676400" cy="1219474"/>
          </a:xfrm>
          <a:prstGeom prst="rect">
            <a:avLst/>
          </a:prstGeom>
        </p:spPr>
      </p:pic>
      <p:pic>
        <p:nvPicPr>
          <p:cNvPr id="22" name="Picture 21" descr="split_core_breaker_1000x877.jpg"/>
          <p:cNvPicPr>
            <a:picLocks noChangeAspect="1"/>
          </p:cNvPicPr>
          <p:nvPr/>
        </p:nvPicPr>
        <p:blipFill>
          <a:blip r:embed="rId12"/>
          <a:stretch>
            <a:fillRect/>
          </a:stretch>
        </p:blipFill>
        <p:spPr>
          <a:xfrm>
            <a:off x="7315203" y="3739329"/>
            <a:ext cx="1808381" cy="1189435"/>
          </a:xfrm>
          <a:prstGeom prst="rect">
            <a:avLst/>
          </a:prstGeom>
        </p:spPr>
      </p:pic>
      <p:pic>
        <p:nvPicPr>
          <p:cNvPr id="23" name="Picture 22" descr="mini_shower_1000x610.pdf"/>
          <p:cNvPicPr>
            <a:picLocks noChangeAspect="1"/>
          </p:cNvPicPr>
          <p:nvPr/>
        </p:nvPicPr>
        <p:blipFill>
          <a:blip r:embed="rId13"/>
          <a:stretch>
            <a:fillRect/>
          </a:stretch>
        </p:blipFill>
        <p:spPr>
          <a:xfrm>
            <a:off x="6745332" y="2274334"/>
            <a:ext cx="2398671" cy="1097517"/>
          </a:xfrm>
          <a:prstGeom prst="rect">
            <a:avLst/>
          </a:prstGeom>
        </p:spPr>
      </p:pic>
    </p:spTree>
    <p:extLst>
      <p:ext uri="{BB962C8B-B14F-4D97-AF65-F5344CB8AC3E}">
        <p14:creationId xmlns:p14="http://schemas.microsoft.com/office/powerpoint/2010/main" val="26920220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16" descr="cc_wall_plugged_blue_1000x1000.jpg"/>
          <p:cNvPicPr>
            <a:picLocks noChangeAspect="1"/>
          </p:cNvPicPr>
          <p:nvPr/>
        </p:nvPicPr>
        <p:blipFill>
          <a:blip r:embed="rId3"/>
          <a:srcRect l="31379" t="9162" r="14828"/>
          <a:stretch>
            <a:fillRect/>
          </a:stretch>
        </p:blipFill>
        <p:spPr>
          <a:xfrm>
            <a:off x="4267200" y="506869"/>
            <a:ext cx="990600" cy="1254581"/>
          </a:xfrm>
          <a:prstGeom prst="rect">
            <a:avLst/>
          </a:prstGeom>
        </p:spPr>
      </p:pic>
      <p:sp>
        <p:nvSpPr>
          <p:cNvPr id="130050" name="Title 2"/>
          <p:cNvSpPr>
            <a:spLocks noGrp="1"/>
          </p:cNvSpPr>
          <p:nvPr>
            <p:ph type="title"/>
          </p:nvPr>
        </p:nvSpPr>
        <p:spPr/>
        <p:txBody>
          <a:bodyPr/>
          <a:lstStyle/>
          <a:p>
            <a:r>
              <a:rPr lang="en-US" dirty="0" err="1" smtClean="0">
                <a:ea typeface="ＭＳ Ｐゴシック" pitchFamily="1" charset="-128"/>
                <a:cs typeface="ＭＳ Ｐゴシック" pitchFamily="1" charset="-128"/>
              </a:rPr>
              <a:t>Monjolo</a:t>
            </a:r>
            <a:r>
              <a:rPr lang="en-US" dirty="0" smtClean="0">
                <a:ea typeface="ＭＳ Ｐゴシック" pitchFamily="1" charset="-128"/>
                <a:cs typeface="ＭＳ Ｐゴシック" pitchFamily="1" charset="-128"/>
              </a:rPr>
              <a:t> meter realizations</a:t>
            </a:r>
          </a:p>
        </p:txBody>
      </p:sp>
      <p:sp>
        <p:nvSpPr>
          <p:cNvPr id="82" name="Slide Number Placeholder 5"/>
          <p:cNvSpPr>
            <a:spLocks noGrp="1"/>
          </p:cNvSpPr>
          <p:nvPr>
            <p:ph type="sldNum" sz="quarter" idx="12"/>
          </p:nvPr>
        </p:nvSpPr>
        <p:spPr>
          <a:xfrm>
            <a:off x="6305550" y="4904185"/>
            <a:ext cx="2895600" cy="342900"/>
          </a:xfrm>
          <a:noFill/>
        </p:spPr>
        <p:txBody>
          <a:bodyPr/>
          <a:lstStyle/>
          <a:p>
            <a:fld id="{EA91DD8C-09B9-CF4F-B300-9B638C632E07}" type="slidenum">
              <a:rPr lang="en-US">
                <a:solidFill>
                  <a:srgbClr val="B2B2B2"/>
                </a:solidFill>
              </a:rPr>
              <a:pPr/>
              <a:t>59</a:t>
            </a:fld>
            <a:endParaRPr lang="en-US" dirty="0">
              <a:solidFill>
                <a:srgbClr val="B2B2B2"/>
              </a:solidFill>
            </a:endParaRPr>
          </a:p>
        </p:txBody>
      </p:sp>
      <p:pic>
        <p:nvPicPr>
          <p:cNvPr id="6" name="Picture 5" descr="coilcube_test_anon_1000px.jpg"/>
          <p:cNvPicPr>
            <a:picLocks noChangeAspect="1"/>
          </p:cNvPicPr>
          <p:nvPr/>
        </p:nvPicPr>
        <p:blipFill>
          <a:blip r:embed="rId4"/>
          <a:stretch>
            <a:fillRect/>
          </a:stretch>
        </p:blipFill>
        <p:spPr>
          <a:xfrm>
            <a:off x="241300" y="621169"/>
            <a:ext cx="4025900" cy="1893431"/>
          </a:xfrm>
          <a:prstGeom prst="rect">
            <a:avLst/>
          </a:prstGeom>
        </p:spPr>
      </p:pic>
      <p:pic>
        <p:nvPicPr>
          <p:cNvPr id="8" name="Picture 7" descr="coilcube_case_open_2_1000x767.jpg"/>
          <p:cNvPicPr>
            <a:picLocks noChangeAspect="1"/>
          </p:cNvPicPr>
          <p:nvPr/>
        </p:nvPicPr>
        <p:blipFill>
          <a:blip r:embed="rId5"/>
          <a:stretch>
            <a:fillRect/>
          </a:stretch>
        </p:blipFill>
        <p:spPr>
          <a:xfrm>
            <a:off x="3276601" y="1543050"/>
            <a:ext cx="2185529" cy="1257300"/>
          </a:xfrm>
          <a:prstGeom prst="rect">
            <a:avLst/>
          </a:prstGeom>
        </p:spPr>
      </p:pic>
      <p:pic>
        <p:nvPicPr>
          <p:cNvPr id="9" name="Picture 8" descr="split_core_breaker_1000x877.jpg"/>
          <p:cNvPicPr>
            <a:picLocks noChangeAspect="1"/>
          </p:cNvPicPr>
          <p:nvPr/>
        </p:nvPicPr>
        <p:blipFill>
          <a:blip r:embed="rId6"/>
          <a:stretch>
            <a:fillRect/>
          </a:stretch>
        </p:blipFill>
        <p:spPr>
          <a:xfrm>
            <a:off x="5257800" y="2400300"/>
            <a:ext cx="3505200" cy="2305491"/>
          </a:xfrm>
          <a:prstGeom prst="rect">
            <a:avLst/>
          </a:prstGeom>
        </p:spPr>
      </p:pic>
      <p:sp>
        <p:nvSpPr>
          <p:cNvPr id="10" name="TextBox 9"/>
          <p:cNvSpPr txBox="1"/>
          <p:nvPr/>
        </p:nvSpPr>
        <p:spPr>
          <a:xfrm>
            <a:off x="1398971" y="2454102"/>
            <a:ext cx="1621658" cy="461665"/>
          </a:xfrm>
          <a:prstGeom prst="rect">
            <a:avLst/>
          </a:prstGeom>
          <a:noFill/>
        </p:spPr>
        <p:txBody>
          <a:bodyPr wrap="none" rtlCol="0">
            <a:spAutoFit/>
          </a:bodyPr>
          <a:lstStyle/>
          <a:p>
            <a:r>
              <a:rPr lang="en-US" sz="2400" dirty="0" smtClean="0">
                <a:solidFill>
                  <a:srgbClr val="000000"/>
                </a:solidFill>
                <a:latin typeface="Trebuchet MS"/>
              </a:rPr>
              <a:t>Test board</a:t>
            </a:r>
            <a:endParaRPr lang="en-US" sz="2400" dirty="0">
              <a:solidFill>
                <a:srgbClr val="000000"/>
              </a:solidFill>
              <a:latin typeface="Trebuchet MS"/>
            </a:endParaRPr>
          </a:p>
        </p:txBody>
      </p:sp>
      <p:sp>
        <p:nvSpPr>
          <p:cNvPr id="11" name="TextBox 10"/>
          <p:cNvSpPr txBox="1"/>
          <p:nvPr/>
        </p:nvSpPr>
        <p:spPr>
          <a:xfrm>
            <a:off x="3633574" y="2800350"/>
            <a:ext cx="1471827" cy="461665"/>
          </a:xfrm>
          <a:prstGeom prst="rect">
            <a:avLst/>
          </a:prstGeom>
          <a:noFill/>
        </p:spPr>
        <p:txBody>
          <a:bodyPr wrap="none" rtlCol="0">
            <a:spAutoFit/>
          </a:bodyPr>
          <a:lstStyle/>
          <a:p>
            <a:r>
              <a:rPr lang="en-US" sz="2400" dirty="0" smtClean="0">
                <a:solidFill>
                  <a:srgbClr val="000000"/>
                </a:solidFill>
                <a:latin typeface="Trebuchet MS"/>
              </a:rPr>
              <a:t>Plug-load</a:t>
            </a:r>
            <a:endParaRPr lang="en-US" sz="2400" dirty="0">
              <a:solidFill>
                <a:srgbClr val="000000"/>
              </a:solidFill>
              <a:latin typeface="Trebuchet MS"/>
            </a:endParaRPr>
          </a:p>
        </p:txBody>
      </p:sp>
      <p:sp>
        <p:nvSpPr>
          <p:cNvPr id="12" name="TextBox 11"/>
          <p:cNvSpPr txBox="1"/>
          <p:nvPr/>
        </p:nvSpPr>
        <p:spPr>
          <a:xfrm>
            <a:off x="6305550" y="4731060"/>
            <a:ext cx="1922371" cy="461665"/>
          </a:xfrm>
          <a:prstGeom prst="rect">
            <a:avLst/>
          </a:prstGeom>
          <a:noFill/>
        </p:spPr>
        <p:txBody>
          <a:bodyPr wrap="none" rtlCol="0">
            <a:spAutoFit/>
          </a:bodyPr>
          <a:lstStyle/>
          <a:p>
            <a:r>
              <a:rPr lang="en-US" sz="2400" dirty="0" smtClean="0">
                <a:solidFill>
                  <a:srgbClr val="000000"/>
                </a:solidFill>
                <a:latin typeface="Trebuchet MS"/>
              </a:rPr>
              <a:t>Panel-mount</a:t>
            </a:r>
            <a:endParaRPr lang="en-US" sz="2400" dirty="0">
              <a:solidFill>
                <a:srgbClr val="000000"/>
              </a:solidFill>
              <a:latin typeface="Trebuchet MS"/>
            </a:endParaRPr>
          </a:p>
        </p:txBody>
      </p:sp>
      <p:pic>
        <p:nvPicPr>
          <p:cNvPr id="13" name="Picture 12" descr="splitcore_dual_stack_605x1000.jpg"/>
          <p:cNvPicPr>
            <a:picLocks noChangeAspect="1"/>
          </p:cNvPicPr>
          <p:nvPr/>
        </p:nvPicPr>
        <p:blipFill>
          <a:blip r:embed="rId7">
            <a:clrChange>
              <a:clrFrom>
                <a:srgbClr val="FFFFFF"/>
              </a:clrFrom>
              <a:clrTo>
                <a:srgbClr val="FFFFFF">
                  <a:alpha val="0"/>
                </a:srgbClr>
              </a:clrTo>
            </a:clrChange>
          </a:blip>
          <a:stretch>
            <a:fillRect/>
          </a:stretch>
        </p:blipFill>
        <p:spPr>
          <a:xfrm>
            <a:off x="7351621" y="1367946"/>
            <a:ext cx="1752600" cy="2172311"/>
          </a:xfrm>
          <a:prstGeom prst="rect">
            <a:avLst/>
          </a:prstGeom>
        </p:spPr>
      </p:pic>
      <p:sp>
        <p:nvSpPr>
          <p:cNvPr id="15" name="TextBox 14"/>
          <p:cNvSpPr txBox="1"/>
          <p:nvPr/>
        </p:nvSpPr>
        <p:spPr>
          <a:xfrm>
            <a:off x="1143000" y="4705791"/>
            <a:ext cx="1653968" cy="461665"/>
          </a:xfrm>
          <a:prstGeom prst="rect">
            <a:avLst/>
          </a:prstGeom>
          <a:noFill/>
        </p:spPr>
        <p:txBody>
          <a:bodyPr wrap="none" rtlCol="0">
            <a:spAutoFit/>
          </a:bodyPr>
          <a:lstStyle/>
          <a:p>
            <a:r>
              <a:rPr lang="en-US" sz="2400" dirty="0" smtClean="0">
                <a:solidFill>
                  <a:srgbClr val="000000"/>
                </a:solidFill>
                <a:latin typeface="Trebuchet MS"/>
              </a:rPr>
              <a:t>Light-level</a:t>
            </a:r>
            <a:endParaRPr lang="en-US" sz="2400" dirty="0">
              <a:solidFill>
                <a:srgbClr val="000000"/>
              </a:solidFill>
              <a:latin typeface="Trebuchet MS"/>
            </a:endParaRPr>
          </a:p>
        </p:txBody>
      </p:sp>
      <p:pic>
        <p:nvPicPr>
          <p:cNvPr id="16" name="Picture 15" descr="coilcube_case_black_blue_pcb_939x1000.jpg"/>
          <p:cNvPicPr>
            <a:picLocks noChangeAspect="1"/>
          </p:cNvPicPr>
          <p:nvPr/>
        </p:nvPicPr>
        <p:blipFill>
          <a:blip r:embed="rId8">
            <a:clrChange>
              <a:clrFrom>
                <a:srgbClr val="FFFFFF"/>
              </a:clrFrom>
              <a:clrTo>
                <a:srgbClr val="FFFFFF">
                  <a:alpha val="0"/>
                </a:srgbClr>
              </a:clrTo>
            </a:clrChange>
          </a:blip>
          <a:stretch>
            <a:fillRect/>
          </a:stretch>
        </p:blipFill>
        <p:spPr>
          <a:xfrm>
            <a:off x="4953000" y="506869"/>
            <a:ext cx="1583318" cy="1264781"/>
          </a:xfrm>
          <a:prstGeom prst="rect">
            <a:avLst/>
          </a:prstGeom>
        </p:spPr>
      </p:pic>
      <p:pic>
        <p:nvPicPr>
          <p:cNvPr id="18" name="Picture 17" descr="gecko_in_light_999x1000.jpg"/>
          <p:cNvPicPr>
            <a:picLocks noChangeAspect="1"/>
          </p:cNvPicPr>
          <p:nvPr/>
        </p:nvPicPr>
        <p:blipFill>
          <a:blip r:embed="rId9"/>
          <a:stretch>
            <a:fillRect/>
          </a:stretch>
        </p:blipFill>
        <p:spPr>
          <a:xfrm>
            <a:off x="736747" y="3016560"/>
            <a:ext cx="2283883" cy="1714500"/>
          </a:xfrm>
          <a:prstGeom prst="rect">
            <a:avLst/>
          </a:prstGeom>
        </p:spPr>
      </p:pic>
      <p:pic>
        <p:nvPicPr>
          <p:cNvPr id="20" name="Picture 19" descr="monjolo_solar_tilted_1000x468.jpg"/>
          <p:cNvPicPr>
            <a:picLocks noChangeAspect="1"/>
          </p:cNvPicPr>
          <p:nvPr/>
        </p:nvPicPr>
        <p:blipFill>
          <a:blip r:embed="rId10"/>
          <a:stretch>
            <a:fillRect/>
          </a:stretch>
        </p:blipFill>
        <p:spPr>
          <a:xfrm rot="16200000">
            <a:off x="35440" y="3796624"/>
            <a:ext cx="1363928" cy="851192"/>
          </a:xfrm>
          <a:prstGeom prst="rect">
            <a:avLst/>
          </a:prstGeom>
        </p:spPr>
      </p:pic>
    </p:spTree>
    <p:extLst>
      <p:ext uri="{BB962C8B-B14F-4D97-AF65-F5344CB8AC3E}">
        <p14:creationId xmlns:p14="http://schemas.microsoft.com/office/powerpoint/2010/main" val="39165403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45800" y="1160830"/>
            <a:ext cx="8555111" cy="2833790"/>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l"/>
            <a:r>
              <a:rPr lang="en-US" dirty="0" err="1" smtClean="0"/>
              <a:t>Thermes</a:t>
            </a:r>
            <a:r>
              <a:rPr lang="en-US" dirty="0" smtClean="0"/>
              <a:t> System Architecture	</a:t>
            </a: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t>6</a:t>
            </a:fld>
            <a:endParaRPr lang="en-US" dirty="0"/>
          </a:p>
        </p:txBody>
      </p:sp>
      <p:pic>
        <p:nvPicPr>
          <p:cNvPr id="6" name="Picture 5" descr="sysarch.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54" y="1263257"/>
            <a:ext cx="8249115" cy="2623815"/>
          </a:xfrm>
          <a:prstGeom prst="rect">
            <a:avLst/>
          </a:prstGeom>
        </p:spPr>
      </p:pic>
    </p:spTree>
    <p:extLst>
      <p:ext uri="{BB962C8B-B14F-4D97-AF65-F5344CB8AC3E}">
        <p14:creationId xmlns:p14="http://schemas.microsoft.com/office/powerpoint/2010/main" val="33252179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45800" y="1160830"/>
            <a:ext cx="8555111" cy="2833790"/>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l"/>
            <a:r>
              <a:rPr lang="en-US" dirty="0" err="1" smtClean="0"/>
              <a:t>Thermes</a:t>
            </a:r>
            <a:r>
              <a:rPr lang="en-US" dirty="0" smtClean="0"/>
              <a:t> System Architecture	</a:t>
            </a: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t>7</a:t>
            </a:fld>
            <a:endParaRPr lang="en-US" dirty="0"/>
          </a:p>
        </p:txBody>
      </p:sp>
      <p:pic>
        <p:nvPicPr>
          <p:cNvPr id="6" name="Picture 5" descr="sysarch.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54" y="1263257"/>
            <a:ext cx="8249115" cy="2623815"/>
          </a:xfrm>
          <a:prstGeom prst="rect">
            <a:avLst/>
          </a:prstGeom>
        </p:spPr>
      </p:pic>
      <p:sp>
        <p:nvSpPr>
          <p:cNvPr id="7" name="Rectangle 6"/>
          <p:cNvSpPr/>
          <p:nvPr/>
        </p:nvSpPr>
        <p:spPr>
          <a:xfrm>
            <a:off x="360950" y="1148314"/>
            <a:ext cx="1310039" cy="2846306"/>
          </a:xfrm>
          <a:prstGeom prst="rect">
            <a:avLst/>
          </a:prstGeom>
          <a:noFill/>
          <a:ln w="38100" cmpd="sng">
            <a:solidFill>
              <a:srgbClr val="F8C01B"/>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73195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45800" y="1160830"/>
            <a:ext cx="8555111" cy="2833790"/>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l"/>
            <a:r>
              <a:rPr lang="en-US" dirty="0" err="1" smtClean="0"/>
              <a:t>Thermes</a:t>
            </a:r>
            <a:r>
              <a:rPr lang="en-US" dirty="0" smtClean="0"/>
              <a:t> System Architecture	</a:t>
            </a: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t>8</a:t>
            </a:fld>
            <a:endParaRPr lang="en-US" dirty="0"/>
          </a:p>
        </p:txBody>
      </p:sp>
      <p:pic>
        <p:nvPicPr>
          <p:cNvPr id="6" name="Picture 5" descr="sysarch.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54" y="1263257"/>
            <a:ext cx="8249115" cy="2623815"/>
          </a:xfrm>
          <a:prstGeom prst="rect">
            <a:avLst/>
          </a:prstGeom>
        </p:spPr>
      </p:pic>
      <p:sp>
        <p:nvSpPr>
          <p:cNvPr id="7" name="Rectangle 6"/>
          <p:cNvSpPr/>
          <p:nvPr/>
        </p:nvSpPr>
        <p:spPr>
          <a:xfrm flipH="1">
            <a:off x="1641275" y="1148314"/>
            <a:ext cx="4760448" cy="2846306"/>
          </a:xfrm>
          <a:prstGeom prst="rect">
            <a:avLst/>
          </a:prstGeom>
          <a:noFill/>
          <a:ln w="38100" cmpd="sng">
            <a:solidFill>
              <a:srgbClr val="F8C01B"/>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00840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45800" y="1160830"/>
            <a:ext cx="8555111" cy="2833790"/>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l"/>
            <a:r>
              <a:rPr lang="en-US" dirty="0" err="1" smtClean="0"/>
              <a:t>Thermes</a:t>
            </a:r>
            <a:r>
              <a:rPr lang="en-US" dirty="0" smtClean="0"/>
              <a:t> System Architecture	</a:t>
            </a:r>
            <a:endParaRPr lang="en-US" dirty="0"/>
          </a:p>
        </p:txBody>
      </p:sp>
      <p:sp>
        <p:nvSpPr>
          <p:cNvPr id="4" name="Slide Number Placeholder 3"/>
          <p:cNvSpPr>
            <a:spLocks noGrp="1"/>
          </p:cNvSpPr>
          <p:nvPr>
            <p:ph type="sldNum" sz="quarter" idx="4"/>
          </p:nvPr>
        </p:nvSpPr>
        <p:spPr/>
        <p:txBody>
          <a:bodyPr/>
          <a:lstStyle/>
          <a:p>
            <a:fld id="{84820329-EE3A-46B8-BEB3-A3786EA2FE75}" type="slidenum">
              <a:rPr lang="en-US" smtClean="0"/>
              <a:t>9</a:t>
            </a:fld>
            <a:endParaRPr lang="en-US" dirty="0"/>
          </a:p>
        </p:txBody>
      </p:sp>
      <p:pic>
        <p:nvPicPr>
          <p:cNvPr id="6" name="Picture 5" descr="sysarch.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54" y="1263257"/>
            <a:ext cx="8249115" cy="2623815"/>
          </a:xfrm>
          <a:prstGeom prst="rect">
            <a:avLst/>
          </a:prstGeom>
        </p:spPr>
      </p:pic>
      <p:sp>
        <p:nvSpPr>
          <p:cNvPr id="7" name="Rectangle 6"/>
          <p:cNvSpPr/>
          <p:nvPr/>
        </p:nvSpPr>
        <p:spPr>
          <a:xfrm flipH="1">
            <a:off x="6431435" y="1148314"/>
            <a:ext cx="2281230" cy="2846306"/>
          </a:xfrm>
          <a:prstGeom prst="rect">
            <a:avLst/>
          </a:prstGeom>
          <a:noFill/>
          <a:ln w="38100" cmpd="sng">
            <a:solidFill>
              <a:srgbClr val="F8C01B"/>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3420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Michigan Engineering - Design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Michigan Engineering - Design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bg1"/>
            </a:solidFill>
            <a:latin typeface="HelveticaNeueLT Std Cn"/>
          </a:defRPr>
        </a:defPPr>
      </a:lstStyle>
    </a:txDef>
  </a:objectDefaults>
  <a:extraClrSchemeLst/>
</a:theme>
</file>

<file path=ppt/theme/theme3.xml><?xml version="1.0" encoding="utf-8"?>
<a:theme xmlns:a="http://schemas.openxmlformats.org/drawingml/2006/main" name="Michigan Engineering - Design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Michigan Engineering - Design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bg1"/>
            </a:solidFill>
            <a:latin typeface="HelveticaNeueLT Std Cn"/>
          </a:defRPr>
        </a:defPPr>
      </a:lstStyle>
    </a:txDef>
  </a:objectDefaults>
  <a:extraClrSchemeLst/>
</a:theme>
</file>

<file path=ppt/theme/theme6.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Michigan Engineering - Design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bg1"/>
            </a:solidFill>
            <a:latin typeface="HelveticaNeueLT Std Cn"/>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16520</TotalTime>
  <Words>1684</Words>
  <Application>Microsoft Macintosh PowerPoint</Application>
  <PresentationFormat>On-screen Show (16:9)</PresentationFormat>
  <Paragraphs>421</Paragraphs>
  <Slides>59</Slides>
  <Notes>49</Notes>
  <HiddenSlides>6</HiddenSlides>
  <MMClips>0</MMClips>
  <ScaleCrop>false</ScaleCrop>
  <HeadingPairs>
    <vt:vector size="4" baseType="variant">
      <vt:variant>
        <vt:lpstr>Theme</vt:lpstr>
      </vt:variant>
      <vt:variant>
        <vt:i4>7</vt:i4>
      </vt:variant>
      <vt:variant>
        <vt:lpstr>Slide Titles</vt:lpstr>
      </vt:variant>
      <vt:variant>
        <vt:i4>59</vt:i4>
      </vt:variant>
    </vt:vector>
  </HeadingPairs>
  <TitlesOfParts>
    <vt:vector size="66" baseType="lpstr">
      <vt:lpstr>Michigan Engineering - Design 2</vt:lpstr>
      <vt:lpstr>1_Michigan Engineering - Design 2</vt:lpstr>
      <vt:lpstr>Michigan Engineering - Design 1</vt:lpstr>
      <vt:lpstr>Custom Design</vt:lpstr>
      <vt:lpstr>2_Michigan Engineering - Design 2</vt:lpstr>
      <vt:lpstr>Blank Presentation</vt:lpstr>
      <vt:lpstr>3_Michigan Engineering - Design 2</vt:lpstr>
      <vt:lpstr>Energy-Harvesting Thermoelectric Sensing for Unobtrusive Water and Appliance Metering</vt:lpstr>
      <vt:lpstr>The Call for “Low Power Sensors”</vt:lpstr>
      <vt:lpstr>An Energy Harvesting Architecture</vt:lpstr>
      <vt:lpstr>The Monjolo Principle</vt:lpstr>
      <vt:lpstr>Our System Design </vt:lpstr>
      <vt:lpstr>Thermes System Architecture </vt:lpstr>
      <vt:lpstr>Thermes System Architecture </vt:lpstr>
      <vt:lpstr>Thermes System Architecture </vt:lpstr>
      <vt:lpstr>Thermes System Architecture </vt:lpstr>
      <vt:lpstr>Harvesting Front End</vt:lpstr>
      <vt:lpstr>Zoom into Power System</vt:lpstr>
      <vt:lpstr>Zoom into Latch Circuit</vt:lpstr>
      <vt:lpstr>Transmission Rate Changes with Temperature</vt:lpstr>
      <vt:lpstr>Zoom into Node Core</vt:lpstr>
      <vt:lpstr>Our System Design </vt:lpstr>
      <vt:lpstr>Shower Use Is a Contributing Factor</vt:lpstr>
      <vt:lpstr>Existing Water Meters </vt:lpstr>
      <vt:lpstr>Acoustic Water Meters</vt:lpstr>
      <vt:lpstr>Impeller-Based Water Meters</vt:lpstr>
      <vt:lpstr>Thermal Harvesting Water Meters</vt:lpstr>
      <vt:lpstr>Applying Our Solution</vt:lpstr>
      <vt:lpstr>Thermes Implementations</vt:lpstr>
      <vt:lpstr>Evaluation Criteria</vt:lpstr>
      <vt:lpstr>Evaluation Setup</vt:lpstr>
      <vt:lpstr>Evaluation Setup</vt:lpstr>
      <vt:lpstr>Evaluation Criteria</vt:lpstr>
      <vt:lpstr>Operation at Average Shower Temperature</vt:lpstr>
      <vt:lpstr>Operation at Average Shower Temperature</vt:lpstr>
      <vt:lpstr>Operation at Average Shower Temperature</vt:lpstr>
      <vt:lpstr>Operation at Average Shower Temperature</vt:lpstr>
      <vt:lpstr>Equilibrium of the System</vt:lpstr>
      <vt:lpstr>Equilibrium of the System</vt:lpstr>
      <vt:lpstr>Lower Temperature Operation Is Troublesome</vt:lpstr>
      <vt:lpstr>Lower Temperature Operation Is Troublesome</vt:lpstr>
      <vt:lpstr>Evaluation Criteria</vt:lpstr>
      <vt:lpstr>Estimating Start and Stop Times</vt:lpstr>
      <vt:lpstr>Estimating Start and Stop Times</vt:lpstr>
      <vt:lpstr>Estimating Start and Stop Times</vt:lpstr>
      <vt:lpstr>Estimation Example</vt:lpstr>
      <vt:lpstr>Evaluation Criteria</vt:lpstr>
      <vt:lpstr>Real Showers</vt:lpstr>
      <vt:lpstr>Real Showers</vt:lpstr>
      <vt:lpstr>Real Showers</vt:lpstr>
      <vt:lpstr>Real Showers</vt:lpstr>
      <vt:lpstr>Evaluation Criteria</vt:lpstr>
      <vt:lpstr>Extending the Idea</vt:lpstr>
      <vt:lpstr>Future Work</vt:lpstr>
      <vt:lpstr>Conclusion</vt:lpstr>
      <vt:lpstr>Questions?</vt:lpstr>
      <vt:lpstr>Bonus Slides</vt:lpstr>
      <vt:lpstr>Wired Water Meters</vt:lpstr>
      <vt:lpstr>View of a Single Activation</vt:lpstr>
      <vt:lpstr>Energy Harvester Performance</vt:lpstr>
      <vt:lpstr>Energy Management is a Residential Problem</vt:lpstr>
      <vt:lpstr>Water Is Becoming Scarce_x0013_</vt:lpstr>
      <vt:lpstr>Current Systems Fail to Maximize Usability</vt:lpstr>
      <vt:lpstr>DOE’s call for “open architecture sensors”</vt:lpstr>
      <vt:lpstr>Measuring energy consuming activities</vt:lpstr>
      <vt:lpstr>Monjolo meter realizations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 Fabre</dc:creator>
  <cp:lastModifiedBy>Lab 11</cp:lastModifiedBy>
  <cp:revision>638</cp:revision>
  <cp:lastPrinted>2013-09-06T17:52:25Z</cp:lastPrinted>
  <dcterms:created xsi:type="dcterms:W3CDTF">2011-09-13T16:43:05Z</dcterms:created>
  <dcterms:modified xsi:type="dcterms:W3CDTF">2014-11-06T17:49:05Z</dcterms:modified>
</cp:coreProperties>
</file>